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7"/>
  </p:notesMasterIdLst>
  <p:sldIdLst>
    <p:sldId id="859" r:id="rId2"/>
    <p:sldId id="1017" r:id="rId3"/>
    <p:sldId id="1055" r:id="rId4"/>
    <p:sldId id="1022" r:id="rId5"/>
    <p:sldId id="1026" r:id="rId6"/>
    <p:sldId id="1056" r:id="rId7"/>
    <p:sldId id="1030" r:id="rId8"/>
    <p:sldId id="1057" r:id="rId9"/>
    <p:sldId id="1028" r:id="rId10"/>
    <p:sldId id="1031" r:id="rId11"/>
    <p:sldId id="1042" r:id="rId12"/>
    <p:sldId id="1032" r:id="rId13"/>
    <p:sldId id="1071" r:id="rId14"/>
    <p:sldId id="1058" r:id="rId15"/>
    <p:sldId id="1059" r:id="rId16"/>
    <p:sldId id="1044" r:id="rId17"/>
    <p:sldId id="1033" r:id="rId18"/>
    <p:sldId id="1060" r:id="rId19"/>
    <p:sldId id="1069" r:id="rId20"/>
    <p:sldId id="1070" r:id="rId21"/>
    <p:sldId id="1024" r:id="rId22"/>
    <p:sldId id="1046" r:id="rId23"/>
    <p:sldId id="1062" r:id="rId24"/>
    <p:sldId id="1063" r:id="rId25"/>
    <p:sldId id="1043" r:id="rId26"/>
    <p:sldId id="1049" r:id="rId27"/>
    <p:sldId id="1050" r:id="rId28"/>
    <p:sldId id="1034" r:id="rId29"/>
    <p:sldId id="1064" r:id="rId30"/>
    <p:sldId id="1065" r:id="rId31"/>
    <p:sldId id="1066" r:id="rId32"/>
    <p:sldId id="1067" r:id="rId33"/>
    <p:sldId id="1068" r:id="rId34"/>
    <p:sldId id="1052" r:id="rId35"/>
    <p:sldId id="1053" r:id="rId3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D8ECDD"/>
    <a:srgbClr val="2CBBED"/>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5" d="100"/>
          <a:sy n="105" d="100"/>
        </p:scale>
        <p:origin x="13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a:t>
            </a:r>
            <a:r>
              <a:rPr lang="zh-CN" altLang="en-US" sz="2000" dirty="0" smtClean="0">
                <a:solidFill>
                  <a:prstClr val="black"/>
                </a:solidFill>
                <a:latin typeface="楷体" panose="02010609060101010101" pitchFamily="49" charset="-122"/>
                <a:ea typeface="楷体" panose="02010609060101010101" pitchFamily="49" charset="-122"/>
              </a:rPr>
              <a:t>物理 必修 第一册  </a:t>
            </a:r>
            <a:r>
              <a:rPr lang="en-US" altLang="zh-CN" sz="2000" dirty="0" err="1"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00.png"/><Relationship Id="rId1" Type="http://schemas.openxmlformats.org/officeDocument/2006/relationships/slideLayout" Target="../slideLayouts/slideLayout1.xml"/><Relationship Id="rId5" Type="http://schemas.openxmlformats.org/officeDocument/2006/relationships/image" Target="../media/image33.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xml"/><Relationship Id="rId6" Type="http://schemas.openxmlformats.org/officeDocument/2006/relationships/image" Target="../media/image460.png"/><Relationship Id="rId5" Type="http://schemas.openxmlformats.org/officeDocument/2006/relationships/image" Target="../media/image46.png"/><Relationship Id="rId4" Type="http://schemas.openxmlformats.org/officeDocument/2006/relationships/image" Target="../media/image45.png"/></Relationships>
</file>

<file path=ppt/slides/_rels/slide2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xml"/><Relationship Id="rId4" Type="http://schemas.openxmlformats.org/officeDocument/2006/relationships/image" Target="../media/image49.png"/></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12.png"/><Relationship Id="rId1" Type="http://schemas.openxmlformats.org/officeDocument/2006/relationships/slideLayout" Target="../slideLayouts/slideLayout1.xml"/><Relationship Id="rId5" Type="http://schemas.openxmlformats.org/officeDocument/2006/relationships/image" Target="../media/image53.png"/><Relationship Id="rId4" Type="http://schemas.openxmlformats.org/officeDocument/2006/relationships/image" Target="../media/image51.png"/></Relationships>
</file>

<file path=ppt/slides/_rels/slide28.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55.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6.png"/><Relationship Id="rId1" Type="http://schemas.openxmlformats.org/officeDocument/2006/relationships/slideLayout" Target="../slideLayouts/slideLayout1.xml"/><Relationship Id="rId5" Type="http://schemas.openxmlformats.org/officeDocument/2006/relationships/image" Target="../media/image58.png"/><Relationship Id="rId4" Type="http://schemas.openxmlformats.org/officeDocument/2006/relationships/image" Target="../media/image57.png"/></Relationships>
</file>

<file path=ppt/slides/_rels/slide32.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0.png"/><Relationship Id="rId1" Type="http://schemas.openxmlformats.org/officeDocument/2006/relationships/slideLayout" Target="../slideLayouts/slideLayout1.xml"/><Relationship Id="rId5" Type="http://schemas.openxmlformats.org/officeDocument/2006/relationships/image" Target="../media/image62.png"/><Relationship Id="rId4" Type="http://schemas.openxmlformats.org/officeDocument/2006/relationships/image" Target="../media/image61.png"/></Relationships>
</file>

<file path=ppt/slides/_rels/slide3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相互作用</a:t>
            </a:r>
            <a:r>
              <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力</a:t>
            </a:r>
          </a:p>
        </p:txBody>
      </p:sp>
      <p:sp>
        <p:nvSpPr>
          <p:cNvPr id="7" name="文本框 6"/>
          <p:cNvSpPr txBox="1"/>
          <p:nvPr/>
        </p:nvSpPr>
        <p:spPr>
          <a:xfrm>
            <a:off x="334327" y="2820662"/>
            <a:ext cx="11523345" cy="10618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a:solidFill>
                  <a:srgbClr val="000000"/>
                </a:solidFill>
              </a:rPr>
              <a:t>5</a:t>
            </a:r>
            <a:r>
              <a:rPr lang="en-US" altLang="zh-CN" sz="4800" b="0" dirty="0">
                <a:solidFill>
                  <a:srgbClr val="000000"/>
                </a:solidFill>
                <a:latin typeface="+mj-ea"/>
                <a:ea typeface="+mj-ea"/>
              </a:rPr>
              <a:t>.</a:t>
            </a:r>
            <a:r>
              <a:rPr lang="en-US" altLang="zh-CN" sz="4800" b="0" dirty="0">
                <a:solidFill>
                  <a:srgbClr val="000000"/>
                </a:solidFill>
              </a:rPr>
              <a:t> </a:t>
            </a:r>
            <a:r>
              <a:rPr lang="zh-CN" altLang="en-US" sz="4800" b="0" dirty="0">
                <a:solidFill>
                  <a:srgbClr val="000000"/>
                </a:solidFill>
                <a:latin typeface="微软雅黑" panose="020B0503020204020204" pitchFamily="34" charset="-122"/>
                <a:ea typeface="微软雅黑" panose="020B0503020204020204" pitchFamily="34" charset="-122"/>
              </a:rPr>
              <a:t>共点力的平衡</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639569"/>
              </a:xfrm>
            </p:spPr>
            <p:txBody>
              <a:bodyPr/>
              <a:lstStyle/>
              <a:p>
                <a:pPr lvl="0" hangingPunct="0">
                  <a:spcAft>
                    <a:spcPts val="0"/>
                  </a:spcAft>
                  <a:tabLst>
                    <a:tab pos="266700" algn="l"/>
                  </a:tabLst>
                </a:pPr>
                <a:r>
                  <a:rPr lang="en-US" altLang="zh-CN" dirty="0"/>
                  <a:t> </a:t>
                </a:r>
                <a:r>
                  <a:rPr lang="en-US" altLang="zh-CN" dirty="0" smtClean="0"/>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进行受力分析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由几何关系可知</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的夹角为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由共点力平衡条件可知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进行受力分析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由共点力平衡条件有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639569"/>
              </a:xfrm>
              <a:blipFill>
                <a:blip r:embed="rId2"/>
                <a:stretch>
                  <a:fillRect l="-796" r="-849"/>
                </a:stretch>
              </a:blipFill>
            </p:spPr>
            <p:txBody>
              <a:bodyPr/>
              <a:lstStyle/>
              <a:p>
                <a:r>
                  <a:rPr lang="zh-CN" altLang="en-US">
                    <a:noFill/>
                  </a:rPr>
                  <a:t> </a:t>
                </a:r>
              </a:p>
            </p:txBody>
          </p:sp>
        </mc:Fallback>
      </mc:AlternateContent>
      <p:pic>
        <p:nvPicPr>
          <p:cNvPr id="3" name="24解析.eps" descr="id:2147491694;FounderCES"/>
          <p:cNvPicPr/>
          <p:nvPr/>
        </p:nvPicPr>
        <p:blipFill>
          <a:blip r:embed="rId3"/>
          <a:stretch>
            <a:fillRect/>
          </a:stretch>
        </p:blipFill>
        <p:spPr>
          <a:xfrm>
            <a:off x="406574" y="1352165"/>
            <a:ext cx="764309" cy="272473"/>
          </a:xfrm>
          <a:prstGeom prst="rect">
            <a:avLst/>
          </a:prstGeom>
        </p:spPr>
      </p:pic>
      <p:pic>
        <p:nvPicPr>
          <p:cNvPr id="4" name="as867.jpg" descr="id:2147495468;FounderCES"/>
          <p:cNvPicPr/>
          <p:nvPr/>
        </p:nvPicPr>
        <p:blipFill>
          <a:blip r:embed="rId4"/>
          <a:stretch>
            <a:fillRect/>
          </a:stretch>
        </p:blipFill>
        <p:spPr>
          <a:xfrm>
            <a:off x="4727054" y="3573016"/>
            <a:ext cx="3029585" cy="2637790"/>
          </a:xfrm>
          <a:prstGeom prst="rect">
            <a:avLst/>
          </a:prstGeom>
        </p:spPr>
      </p:pic>
    </p:spTree>
    <p:extLst>
      <p:ext uri="{BB962C8B-B14F-4D97-AF65-F5344CB8AC3E}">
        <p14:creationId xmlns:p14="http://schemas.microsoft.com/office/powerpoint/2010/main" val="20441223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0854" y="899327"/>
            <a:ext cx="981824" cy="342567"/>
          </a:xfrm>
          <a:prstGeom prst="rect">
            <a:avLst/>
          </a:prstGeom>
        </p:spPr>
      </p:pic>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dirty="0"/>
              <a:t> </a:t>
            </a:r>
            <a:r>
              <a:rPr lang="en-US" altLang="zh-CN" dirty="0" smtClean="0"/>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动态平衡</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中的</a:t>
            </a:r>
            <a:r>
              <a:rPr lang="en-US" altLang="zh-CN" b="1" dirty="0">
                <a:solidFill>
                  <a:srgbClr val="00A451"/>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三看</a:t>
            </a:r>
            <a:r>
              <a:rPr lang="en-US" altLang="zh-CN" b="1" dirty="0">
                <a:solidFill>
                  <a:srgbClr val="00A451"/>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与</a:t>
            </a:r>
            <a:r>
              <a:rPr lang="en-US" altLang="zh-CN" b="1" dirty="0">
                <a:solidFill>
                  <a:srgbClr val="00A451"/>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三想</a:t>
            </a:r>
            <a:r>
              <a:rPr lang="en-US" altLang="zh-CN" b="1" dirty="0">
                <a:solidFill>
                  <a:srgbClr val="00A451"/>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缓慢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，想到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物体处于动态平衡状态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轻绳、轻环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，想到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绳、环的质量可忽略不计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，想到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摩擦力为零</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997518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典例3.eps" descr="id:2147491744;FounderCES"/>
          <p:cNvPicPr/>
          <p:nvPr/>
        </p:nvPicPr>
        <p:blipFill>
          <a:blip r:embed="rId2"/>
          <a:stretch>
            <a:fillRect/>
          </a:stretch>
        </p:blipFill>
        <p:spPr>
          <a:xfrm>
            <a:off x="375220" y="937834"/>
            <a:ext cx="904076" cy="291022"/>
          </a:xfrm>
          <a:prstGeom prst="rect">
            <a:avLst/>
          </a:prstGeom>
        </p:spPr>
      </p:pic>
      <p:pic>
        <p:nvPicPr>
          <p:cNvPr id="6" name="24答案.eps" descr="id:2147491765;FounderCES"/>
          <p:cNvPicPr/>
          <p:nvPr/>
        </p:nvPicPr>
        <p:blipFill>
          <a:blip r:embed="rId3"/>
          <a:stretch>
            <a:fillRect/>
          </a:stretch>
        </p:blipFill>
        <p:spPr>
          <a:xfrm>
            <a:off x="406574" y="5949280"/>
            <a:ext cx="764309" cy="272473"/>
          </a:xfrm>
          <a:prstGeom prst="rect">
            <a:avLst/>
          </a:prstGeom>
        </p:spPr>
      </p:pic>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dirty="0"/>
              <a:t> </a:t>
            </a:r>
            <a:r>
              <a:rPr lang="en-US" altLang="zh-CN" dirty="0" smtClean="0"/>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南京航空航天大学附属中学期中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光滑轻质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晾衣绳的两端分别固定在两根竖直杆的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两点，衣服</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通过衣架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的挂钩悬挂在绳上并处于静止状态，此时衣服更靠近左侧竖直杆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静止时左侧绳的张力大于右侧绳的张力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保持两竖直杆间的距离不变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仅将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端移到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绳的张力不变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保持两竖直杆间的距离不变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仅将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端移到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绳的张力变小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保持两固定点不变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仅将右侧竖直杆向左移至图中虚线位置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绳的张力变</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ef615.jpg" descr="id:2147495503;FounderCES"/>
          <p:cNvPicPr/>
          <p:nvPr/>
        </p:nvPicPr>
        <p:blipFill>
          <a:blip r:embed="rId4"/>
          <a:stretch>
            <a:fillRect/>
          </a:stretch>
        </p:blipFill>
        <p:spPr>
          <a:xfrm>
            <a:off x="6383238" y="2060848"/>
            <a:ext cx="3240360" cy="1872208"/>
          </a:xfrm>
          <a:prstGeom prst="rect">
            <a:avLst/>
          </a:prstGeom>
        </p:spPr>
      </p:pic>
      <p:sp>
        <p:nvSpPr>
          <p:cNvPr id="3" name="矩形 2"/>
          <p:cNvSpPr/>
          <p:nvPr/>
        </p:nvSpPr>
        <p:spPr>
          <a:xfrm>
            <a:off x="1279296" y="5854683"/>
            <a:ext cx="389850" cy="461665"/>
          </a:xfrm>
          <a:prstGeom prst="rect">
            <a:avLst/>
          </a:prstGeom>
        </p:spPr>
        <p:txBody>
          <a:bodyPr wrap="none">
            <a:spAutoFit/>
          </a:bodyPr>
          <a:lstStyle/>
          <a:p>
            <a:r>
              <a:rPr lang="en-US" altLang="zh-CN" sz="2400" dirty="0">
                <a:solidFill>
                  <a:srgbClr val="000000"/>
                </a:solidFill>
              </a:rPr>
              <a:t>B</a:t>
            </a:r>
            <a:endParaRPr lang="zh-CN" altLang="en-US" dirty="0"/>
          </a:p>
        </p:txBody>
      </p:sp>
    </p:spTree>
    <p:extLst>
      <p:ext uri="{BB962C8B-B14F-4D97-AF65-F5344CB8AC3E}">
        <p14:creationId xmlns:p14="http://schemas.microsoft.com/office/powerpoint/2010/main" val="4077465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853171"/>
              </a:xfrm>
            </p:spPr>
            <p:txBody>
              <a:bodyPr/>
              <a:lstStyle/>
              <a:p>
                <a:pPr lvl="0" hangingPunct="0">
                  <a:spcAft>
                    <a:spcPts val="0"/>
                  </a:spcAft>
                  <a:tabLst>
                    <a:tab pos="266700"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衣服</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通过衣架的挂钩悬挂在绳上并处于静止状态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挂钩属于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左、右两侧绳的张力相等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设两侧绳的夹角为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绳的总长为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两杆间的距离为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根据几何关系有</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端移到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位置或</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位置时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由平衡条件可知</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𝒎𝒈</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𝟐𝐜𝐨𝐬</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绳的张力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保持两固定点不变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仅将右侧竖直杆向左移至图中虚线位置处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853171"/>
              </a:xfrm>
              <a:blipFill>
                <a:blip r:embed="rId2"/>
                <a:stretch>
                  <a:fillRect l="-796" r="-849" b="-949"/>
                </a:stretch>
              </a:blipFill>
            </p:spPr>
            <p:txBody>
              <a:bodyPr/>
              <a:lstStyle/>
              <a:p>
                <a:r>
                  <a:rPr lang="zh-CN" altLang="en-US">
                    <a:noFill/>
                  </a:rPr>
                  <a:t> </a:t>
                </a:r>
              </a:p>
            </p:txBody>
          </p:sp>
        </mc:Fallback>
      </mc:AlternateContent>
      <p:pic>
        <p:nvPicPr>
          <p:cNvPr id="3" name="24解析.eps" descr="id:2147491694;FounderCES"/>
          <p:cNvPicPr/>
          <p:nvPr/>
        </p:nvPicPr>
        <p:blipFill>
          <a:blip r:embed="rId3"/>
          <a:stretch>
            <a:fillRect/>
          </a:stretch>
        </p:blipFill>
        <p:spPr>
          <a:xfrm>
            <a:off x="406574" y="960855"/>
            <a:ext cx="764309" cy="272473"/>
          </a:xfrm>
          <a:prstGeom prst="rect">
            <a:avLst/>
          </a:prstGeom>
        </p:spPr>
      </p:pic>
      <p:pic>
        <p:nvPicPr>
          <p:cNvPr id="5" name="ef616.jpg" descr="id:2147495510;FounderCES"/>
          <p:cNvPicPr/>
          <p:nvPr/>
        </p:nvPicPr>
        <p:blipFill>
          <a:blip r:embed="rId4"/>
          <a:stretch>
            <a:fillRect/>
          </a:stretch>
        </p:blipFill>
        <p:spPr>
          <a:xfrm>
            <a:off x="4508195" y="4559058"/>
            <a:ext cx="3174023" cy="1966286"/>
          </a:xfrm>
          <a:prstGeom prst="rect">
            <a:avLst/>
          </a:prstGeom>
        </p:spPr>
      </p:pic>
    </p:spTree>
    <p:extLst>
      <p:ext uri="{BB962C8B-B14F-4D97-AF65-F5344CB8AC3E}">
        <p14:creationId xmlns:p14="http://schemas.microsoft.com/office/powerpoint/2010/main" val="3233592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200329"/>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smtClean="0">
                <a:solidFill>
                  <a:srgbClr val="00A451"/>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死结</a:t>
            </a:r>
            <a:r>
              <a:rPr lang="en-US" altLang="zh-CN" b="1" dirty="0" smtClean="0">
                <a:solidFill>
                  <a:srgbClr val="00A451"/>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与</a:t>
            </a:r>
            <a:r>
              <a:rPr lang="en-US" altLang="zh-CN" b="1" dirty="0">
                <a:solidFill>
                  <a:srgbClr val="00A451"/>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活结</a:t>
            </a:r>
            <a:r>
              <a:rPr lang="en-US" altLang="zh-CN" b="1" dirty="0">
                <a:solidFill>
                  <a:srgbClr val="00A451"/>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b="1" dirty="0">
                <a:solidFill>
                  <a:srgbClr val="00A451"/>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死杆</a:t>
            </a:r>
            <a:r>
              <a:rPr lang="en-US" altLang="zh-CN" b="1" dirty="0">
                <a:solidFill>
                  <a:srgbClr val="00A451"/>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与</a:t>
            </a:r>
            <a:r>
              <a:rPr lang="en-US" altLang="zh-CN" b="1" dirty="0">
                <a:solidFill>
                  <a:srgbClr val="00A451"/>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活杆</a:t>
            </a:r>
            <a:r>
              <a:rPr lang="en-US" altLang="zh-CN" b="1" dirty="0">
                <a:solidFill>
                  <a:srgbClr val="00A451"/>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死结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活结</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60854" y="879743"/>
            <a:ext cx="971186" cy="345985"/>
          </a:xfrm>
          <a:prstGeom prst="rect">
            <a:avLst/>
          </a:prstGeom>
        </p:spPr>
      </p:pic>
      <p:graphicFrame>
        <p:nvGraphicFramePr>
          <p:cNvPr id="2" name="表格 1"/>
          <p:cNvGraphicFramePr>
            <a:graphicFrameLocks noGrp="1"/>
          </p:cNvGraphicFramePr>
          <p:nvPr>
            <p:extLst>
              <p:ext uri="{D42A27DB-BD31-4B8C-83A1-F6EECF244321}">
                <p14:modId xmlns:p14="http://schemas.microsoft.com/office/powerpoint/2010/main" val="1816547461"/>
              </p:ext>
            </p:extLst>
          </p:nvPr>
        </p:nvGraphicFramePr>
        <p:xfrm>
          <a:off x="360854" y="1942941"/>
          <a:ext cx="11485848" cy="3840480"/>
        </p:xfrm>
        <a:graphic>
          <a:graphicData uri="http://schemas.openxmlformats.org/drawingml/2006/table">
            <a:tbl>
              <a:tblPr firstRow="1" firstCol="1" bandRow="1"/>
              <a:tblGrid>
                <a:gridCol w="1148585">
                  <a:extLst>
                    <a:ext uri="{9D8B030D-6E8A-4147-A177-3AD203B41FA5}">
                      <a16:colId xmlns:a16="http://schemas.microsoft.com/office/drawing/2014/main" val="767787443"/>
                    </a:ext>
                  </a:extLst>
                </a:gridCol>
                <a:gridCol w="4511641">
                  <a:extLst>
                    <a:ext uri="{9D8B030D-6E8A-4147-A177-3AD203B41FA5}">
                      <a16:colId xmlns:a16="http://schemas.microsoft.com/office/drawing/2014/main" val="2304238814"/>
                    </a:ext>
                  </a:extLst>
                </a:gridCol>
                <a:gridCol w="3539939">
                  <a:extLst>
                    <a:ext uri="{9D8B030D-6E8A-4147-A177-3AD203B41FA5}">
                      <a16:colId xmlns:a16="http://schemas.microsoft.com/office/drawing/2014/main" val="3415078714"/>
                    </a:ext>
                  </a:extLst>
                </a:gridCol>
                <a:gridCol w="2285683">
                  <a:extLst>
                    <a:ext uri="{9D8B030D-6E8A-4147-A177-3AD203B41FA5}">
                      <a16:colId xmlns:a16="http://schemas.microsoft.com/office/drawing/2014/main" val="3780796266"/>
                    </a:ext>
                  </a:extLst>
                </a:gridCol>
              </a:tblGrid>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076163701"/>
                  </a:ext>
                </a:extLst>
              </a:tr>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死结</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把绳分成两段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且不可以沿绳移动的结点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两侧的绳因</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结</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而变成了两根独立的绳</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绳上的弹力不一定相等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076057583"/>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活结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绳跨过滑轮或者绳上挂一光滑挂钩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把绳分成两段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且可以沿绳移动的结点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绳因</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活结</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而弯曲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但实际上是同一根绳</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绳上的弹力一定相等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33368461"/>
                  </a:ext>
                </a:extLst>
              </a:tr>
            </a:tbl>
          </a:graphicData>
        </a:graphic>
      </p:graphicFrame>
      <p:pic>
        <p:nvPicPr>
          <p:cNvPr id="2050" name="ef61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871392" y="2568291"/>
            <a:ext cx="1645227" cy="1498023"/>
          </a:xfrm>
          <a:prstGeom prst="rect">
            <a:avLst/>
          </a:prstGeom>
          <a:noFill/>
          <a:extLst>
            <a:ext uri="{909E8E84-426E-40DD-AFC4-6F175D3DCCD1}">
              <a14:hiddenFill xmlns:a14="http://schemas.microsoft.com/office/drawing/2010/main">
                <a:solidFill>
                  <a:srgbClr val="FFFFFF"/>
                </a:solidFill>
              </a14:hiddenFill>
            </a:ext>
          </a:extLst>
        </p:spPr>
      </p:pic>
      <p:pic>
        <p:nvPicPr>
          <p:cNvPr id="2049" name="ef618.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70105" y="4239067"/>
            <a:ext cx="1447800" cy="1371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83494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46331"/>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死杆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活杆</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203359404"/>
              </p:ext>
            </p:extLst>
          </p:nvPr>
        </p:nvGraphicFramePr>
        <p:xfrm>
          <a:off x="360854" y="1460728"/>
          <a:ext cx="11485849" cy="4389120"/>
        </p:xfrm>
        <a:graphic>
          <a:graphicData uri="http://schemas.openxmlformats.org/drawingml/2006/table">
            <a:tbl>
              <a:tblPr firstRow="1" firstCol="1" bandRow="1"/>
              <a:tblGrid>
                <a:gridCol w="1148585">
                  <a:extLst>
                    <a:ext uri="{9D8B030D-6E8A-4147-A177-3AD203B41FA5}">
                      <a16:colId xmlns:a16="http://schemas.microsoft.com/office/drawing/2014/main" val="328949255"/>
                    </a:ext>
                  </a:extLst>
                </a:gridCol>
                <a:gridCol w="3937695">
                  <a:extLst>
                    <a:ext uri="{9D8B030D-6E8A-4147-A177-3AD203B41FA5}">
                      <a16:colId xmlns:a16="http://schemas.microsoft.com/office/drawing/2014/main" val="4073698793"/>
                    </a:ext>
                  </a:extLst>
                </a:gridCol>
                <a:gridCol w="3456384">
                  <a:extLst>
                    <a:ext uri="{9D8B030D-6E8A-4147-A177-3AD203B41FA5}">
                      <a16:colId xmlns:a16="http://schemas.microsoft.com/office/drawing/2014/main" val="721971932"/>
                    </a:ext>
                  </a:extLst>
                </a:gridCol>
                <a:gridCol w="2943185">
                  <a:extLst>
                    <a:ext uri="{9D8B030D-6E8A-4147-A177-3AD203B41FA5}">
                      <a16:colId xmlns:a16="http://schemas.microsoft.com/office/drawing/2014/main" val="1238512973"/>
                    </a:ext>
                  </a:extLst>
                </a:gridCol>
              </a:tblGrid>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469071070"/>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活杆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轻杆用转轴或铰链连接</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平衡时杆所受到的弹力方向一定沿着杆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否则会引起杆的转动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871852891"/>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死杆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一端</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插入</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墙壁或固定的轻杆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杆受到的弹力可以沿杆的方向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也可以不沿杆的方向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05192347"/>
                  </a:ext>
                </a:extLst>
              </a:tr>
            </a:tbl>
          </a:graphicData>
        </a:graphic>
      </p:graphicFrame>
      <p:pic>
        <p:nvPicPr>
          <p:cNvPr id="3073" name="ef62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23598" y="4001977"/>
            <a:ext cx="2017568" cy="1671205"/>
          </a:xfrm>
          <a:prstGeom prst="rect">
            <a:avLst/>
          </a:prstGeom>
          <a:noFill/>
          <a:extLst>
            <a:ext uri="{909E8E84-426E-40DD-AFC4-6F175D3DCCD1}">
              <a14:hiddenFill xmlns:a14="http://schemas.microsoft.com/office/drawing/2010/main">
                <a:solidFill>
                  <a:srgbClr val="FFFFFF"/>
                </a:solidFill>
              </a14:hiddenFill>
            </a:ext>
          </a:extLst>
        </p:spPr>
      </p:pic>
      <p:pic>
        <p:nvPicPr>
          <p:cNvPr id="4" name="图片 3"/>
          <p:cNvPicPr>
            <a:picLocks noChangeAspect="1"/>
          </p:cNvPicPr>
          <p:nvPr/>
        </p:nvPicPr>
        <p:blipFill>
          <a:blip r:embed="rId3"/>
          <a:stretch>
            <a:fillRect/>
          </a:stretch>
        </p:blipFill>
        <p:spPr>
          <a:xfrm>
            <a:off x="9767614" y="2109682"/>
            <a:ext cx="1588545" cy="1715629"/>
          </a:xfrm>
          <a:prstGeom prst="rect">
            <a:avLst/>
          </a:prstGeom>
        </p:spPr>
      </p:pic>
    </p:spTree>
    <p:extLst>
      <p:ext uri="{BB962C8B-B14F-4D97-AF65-F5344CB8AC3E}">
        <p14:creationId xmlns:p14="http://schemas.microsoft.com/office/powerpoint/2010/main" val="12267172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内容占位符 3"/>
              <p:cNvSpPr>
                <a:spLocks noGrp="1"/>
              </p:cNvSpPr>
              <p:nvPr>
                <p:ph idx="1"/>
              </p:nvPr>
            </p:nvSpPr>
            <p:spPr>
              <a:xfrm>
                <a:off x="360854" y="746120"/>
                <a:ext cx="11485848" cy="5130572"/>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安徽马鞍山第二中学期中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如图甲所示，轻杆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一端与墙上光滑的铰链连接，另一端用轻绳系住，绳、杆之间的夹角为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点下方悬挂质量为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的重物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如图乙所示，轻杆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一端插入墙内，另一端装有小滑轮，现用轻绳绕过滑轮拴住质量为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的重物，上段轻绳、杆之间的夹角也为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甲、乙两图中杆都垂直于墙，下列说法中正确的是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图甲、乙中杆的弹力之比为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图甲中杆的弹力比图乙中杆的弹力大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两根杆中弹力方向均沿杆方向</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若图甲、乙中轻绳能承受的最大拉力相同</a:t>
                </a:r>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则物体加重时</a:t>
                </a:r>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图乙中的轻绳更容易</a:t>
                </a:r>
                <a:r>
                  <a:rPr lang="zh-CN" altLang="zh-CN" b="1" spc="-15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断裂</a:t>
                </a:r>
                <a:endParaRPr lang="zh-CN" altLang="zh-CN" sz="1050" spc="-1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3"/>
              <p:cNvSpPr>
                <a:spLocks noGrp="1" noRot="1" noChangeAspect="1" noMove="1" noResize="1" noEditPoints="1" noAdjustHandles="1" noChangeArrowheads="1" noChangeShapeType="1" noTextEdit="1"/>
              </p:cNvSpPr>
              <p:nvPr>
                <p:ph idx="1"/>
              </p:nvPr>
            </p:nvSpPr>
            <p:spPr>
              <a:xfrm>
                <a:off x="360854" y="746120"/>
                <a:ext cx="11485848" cy="5130572"/>
              </a:xfrm>
              <a:blipFill>
                <a:blip r:embed="rId2"/>
                <a:stretch>
                  <a:fillRect l="-796" r="-849" b="-475"/>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334566" y="924805"/>
            <a:ext cx="968152" cy="321706"/>
          </a:xfrm>
          <a:prstGeom prst="rect">
            <a:avLst/>
          </a:prstGeom>
        </p:spPr>
      </p:pic>
      <p:pic>
        <p:nvPicPr>
          <p:cNvPr id="5" name="24答案.eps" descr="id:2147491722;FounderCES"/>
          <p:cNvPicPr/>
          <p:nvPr/>
        </p:nvPicPr>
        <p:blipFill>
          <a:blip r:embed="rId4"/>
          <a:stretch>
            <a:fillRect/>
          </a:stretch>
        </p:blipFill>
        <p:spPr>
          <a:xfrm>
            <a:off x="406574" y="5949280"/>
            <a:ext cx="764309" cy="272473"/>
          </a:xfrm>
          <a:prstGeom prst="rect">
            <a:avLst/>
          </a:prstGeom>
        </p:spPr>
      </p:pic>
      <p:sp>
        <p:nvSpPr>
          <p:cNvPr id="2" name="矩形 1"/>
          <p:cNvSpPr/>
          <p:nvPr/>
        </p:nvSpPr>
        <p:spPr>
          <a:xfrm>
            <a:off x="7544641" y="4653136"/>
            <a:ext cx="2727029" cy="646331"/>
          </a:xfrm>
          <a:prstGeom prst="rect">
            <a:avLst/>
          </a:prstGeom>
        </p:spPr>
        <p:txBody>
          <a:bodyPr wrap="none">
            <a:spAutoFit/>
          </a:bodyPr>
          <a:lstStyle/>
          <a:p>
            <a:pPr lvl="0" algn="ctr" eaLnBrk="1">
              <a:lnSpc>
                <a:spcPct val="150000"/>
              </a:lnSpc>
              <a:spcBef>
                <a:spcPts val="0"/>
              </a:spcBef>
              <a:spcAft>
                <a:spcPts val="0"/>
              </a:spcAft>
              <a:tabLst>
                <a:tab pos="5645150" algn="l"/>
                <a:tab pos="9862820" algn="l"/>
              </a:tabLst>
            </a:pPr>
            <a:r>
              <a:rPr lang="zh-CN" altLang="zh-CN" sz="2400" dirty="0">
                <a:solidFill>
                  <a:srgbClr val="000000"/>
                </a:solidFill>
                <a:ea typeface="楷体" panose="02010609060101010101" pitchFamily="49" charset="-122"/>
                <a:cs typeface="Times New Roman" panose="02020603050405020304" pitchFamily="18" charset="0"/>
              </a:rPr>
              <a:t>甲 </a:t>
            </a:r>
            <a:r>
              <a:rPr lang="en-US" altLang="zh-CN" sz="2400" dirty="0">
                <a:solidFill>
                  <a:srgbClr val="000000"/>
                </a:solidFill>
                <a:ea typeface="楷体" panose="02010609060101010101" pitchFamily="49" charset="-122"/>
                <a:cs typeface="Times New Roman" panose="02020603050405020304" pitchFamily="18" charset="0"/>
              </a:rPr>
              <a:t>           </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a:solidFill>
                  <a:srgbClr val="000000"/>
                </a:solidFill>
                <a:ea typeface="楷体" panose="02010609060101010101" pitchFamily="49" charset="-122"/>
                <a:cs typeface="Times New Roman" panose="02020603050405020304" pitchFamily="18" charset="0"/>
              </a:rPr>
              <a:t>乙</a:t>
            </a:r>
            <a:endParaRPr lang="zh-CN" altLang="zh-CN" sz="1050" b="0" dirty="0">
              <a:solidFill>
                <a:srgbClr val="000000"/>
              </a:solidFill>
              <a:cs typeface="Times New Roman" panose="02020603050405020304" pitchFamily="18" charset="0"/>
            </a:endParaRPr>
          </a:p>
        </p:txBody>
      </p:sp>
      <p:pic>
        <p:nvPicPr>
          <p:cNvPr id="7" name="图片 6"/>
          <p:cNvPicPr>
            <a:picLocks noChangeAspect="1"/>
          </p:cNvPicPr>
          <p:nvPr/>
        </p:nvPicPr>
        <p:blipFill>
          <a:blip r:embed="rId5"/>
          <a:stretch>
            <a:fillRect/>
          </a:stretch>
        </p:blipFill>
        <p:spPr>
          <a:xfrm>
            <a:off x="7162408" y="2995569"/>
            <a:ext cx="4045366" cy="1614597"/>
          </a:xfrm>
          <a:prstGeom prst="rect">
            <a:avLst/>
          </a:prstGeom>
        </p:spPr>
      </p:pic>
      <p:sp>
        <p:nvSpPr>
          <p:cNvPr id="8" name="矩形 7"/>
          <p:cNvSpPr/>
          <p:nvPr/>
        </p:nvSpPr>
        <p:spPr>
          <a:xfrm>
            <a:off x="1302718" y="5876692"/>
            <a:ext cx="389850" cy="461665"/>
          </a:xfrm>
          <a:prstGeom prst="rect">
            <a:avLst/>
          </a:prstGeom>
        </p:spPr>
        <p:txBody>
          <a:bodyPr wrap="none">
            <a:spAutoFit/>
          </a:bodyPr>
          <a:lstStyle/>
          <a:p>
            <a:r>
              <a:rPr lang="en-US" altLang="zh-CN" sz="2400" dirty="0">
                <a:solidFill>
                  <a:srgbClr val="000000"/>
                </a:solidFill>
              </a:rPr>
              <a:t>B</a:t>
            </a:r>
            <a:endParaRPr lang="zh-CN" altLang="en-US" dirty="0"/>
          </a:p>
        </p:txBody>
      </p:sp>
    </p:spTree>
    <p:extLst>
      <p:ext uri="{BB962C8B-B14F-4D97-AF65-F5344CB8AC3E}">
        <p14:creationId xmlns:p14="http://schemas.microsoft.com/office/powerpoint/2010/main" val="4251451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解析.eps" descr="id:2147491694;FounderCES"/>
          <p:cNvPicPr/>
          <p:nvPr/>
        </p:nvPicPr>
        <p:blipFill>
          <a:blip r:embed="rId2"/>
          <a:stretch>
            <a:fillRect/>
          </a:stretch>
        </p:blipFill>
        <p:spPr>
          <a:xfrm>
            <a:off x="406574" y="948222"/>
            <a:ext cx="764309" cy="272473"/>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246693"/>
              </a:xfrm>
            </p:spPr>
            <p:txBody>
              <a:bodyPr/>
              <a:lstStyle/>
              <a:p>
                <a:pPr hangingPunct="0">
                  <a:spcAft>
                    <a:spcPts val="0"/>
                  </a:spcAft>
                </a:pPr>
                <a:r>
                  <a:rPr lang="en-US" altLang="zh-CN" sz="2300" dirty="0" smtClean="0"/>
                  <a:t> </a:t>
                </a:r>
                <a:r>
                  <a:rPr lang="en-US" altLang="zh-CN" sz="2300" dirty="0" smtClean="0"/>
                  <a:t>          </a:t>
                </a:r>
                <a:r>
                  <a:rPr lang="zh-CN"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图甲中的杆与铰链相连</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可以自由转动</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a:t>
                </a:r>
                <a:endParaRPr lang="en-US"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力</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方向沿杆方向</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题图乙中杆的一端插在墙里</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a:t>
                </a:r>
                <a:endParaRPr lang="en-US"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自由</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转动</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弹力方向不一定沿杆方向</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而是沿</a:t>
                </a:r>
                <a:r>
                  <a:rPr lang="zh-CN"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两侧轻</a:t>
                </a:r>
                <a:endParaRPr lang="en-US"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绳</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拉力合力的反方向</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如图甲、乙所示</a:t>
                </a: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点为研究对象</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根据平衡条件可得</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𝐭𝐚𝐧</m:t>
                        </m:r>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𝟑𝟎</m:t>
                        </m:r>
                        <m:r>
                          <m:rPr>
                            <m:nor/>
                          </m:rP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oMath>
                </a14:m>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点为研究对象</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受到下边绳的拉力、上边绳的拉力和</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杆的弹力</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由于拉力</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和重力的夹角为</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大小均为</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则由几何知识可得 </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即杆受到的弹力为</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图甲中轻绳的拉力为</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𝒎𝒈</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𝟑𝟎</m:t>
                        </m:r>
                        <m:r>
                          <m:rPr>
                            <m:nor/>
                          </m:rP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图乙中轻绳的拉力为</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图若甲、乙中轻绳能承受的最大拉力相同</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则物体加重时</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题图甲中与墙壁相连的轻绳更容易断裂</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246693"/>
              </a:xfrm>
              <a:blipFill>
                <a:blip r:embed="rId3"/>
                <a:stretch>
                  <a:fillRect l="-743" r="-796" b="-1626"/>
                </a:stretch>
              </a:blipFill>
            </p:spPr>
            <p:txBody>
              <a:bodyPr/>
              <a:lstStyle/>
              <a:p>
                <a:r>
                  <a:rPr lang="zh-CN" altLang="en-US">
                    <a:noFill/>
                  </a:rPr>
                  <a:t> </a:t>
                </a:r>
              </a:p>
            </p:txBody>
          </p:sp>
        </mc:Fallback>
      </mc:AlternateContent>
      <p:pic>
        <p:nvPicPr>
          <p:cNvPr id="3" name="图片 2"/>
          <p:cNvPicPr>
            <a:picLocks noChangeAspect="1"/>
          </p:cNvPicPr>
          <p:nvPr/>
        </p:nvPicPr>
        <p:blipFill>
          <a:blip r:embed="rId4"/>
          <a:stretch>
            <a:fillRect/>
          </a:stretch>
        </p:blipFill>
        <p:spPr>
          <a:xfrm>
            <a:off x="7207175" y="993055"/>
            <a:ext cx="4699163" cy="2010854"/>
          </a:xfrm>
          <a:prstGeom prst="rect">
            <a:avLst/>
          </a:prstGeom>
        </p:spPr>
      </p:pic>
    </p:spTree>
    <p:extLst>
      <p:ext uri="{BB962C8B-B14F-4D97-AF65-F5344CB8AC3E}">
        <p14:creationId xmlns:p14="http://schemas.microsoft.com/office/powerpoint/2010/main" val="22512842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8533"/>
            <a:ext cx="11494992" cy="5038819"/>
          </a:xfrm>
        </p:spPr>
        <p:txBody>
          <a:bodyPr/>
          <a:lstStyle/>
          <a:p>
            <a:pPr hangingPunct="0">
              <a:spcAft>
                <a:spcPts val="0"/>
              </a:spcAft>
            </a:pPr>
            <a:r>
              <a:rPr lang="en-US" altLang="zh-CN" dirty="0" smtClean="0"/>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两种摩擦力及其突变的常见问题</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1" indent="-457200" hangingPunct="0">
              <a:spcAft>
                <a:spcPts val="0"/>
              </a:spcAft>
            </a:pPr>
            <a:r>
              <a:rPr lang="en-US" altLang="zh-CN" sz="24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静摩擦力的突变问题</a:t>
            </a:r>
            <a:endParaRPr lang="zh-CN"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85788"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静摩擦力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是被动力，其存在及方向取决于物体间的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相对运动趋势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，而且静摩擦力存在最大值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静摩擦力为零的状态是相对运动趋势方向变化的临界状态；静摩擦力达到最大值的状态是物体恰好保持相对静止的临界状态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滑动摩擦力的突变问题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85788"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滑动摩擦力的大小与接触面间的动摩擦因数和接触面受到的压力均成正比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相对运动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的物体，如果接触面发生变化或接触面受到的压力发生变化，则滑动摩擦力就会发生变化</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134766" y="628402"/>
            <a:ext cx="7628890" cy="840255"/>
          </a:xfrm>
          <a:prstGeom prst="rect">
            <a:avLst/>
          </a:prstGeom>
        </p:spPr>
      </p:pic>
      <p:pic>
        <p:nvPicPr>
          <p:cNvPr id="5" name="图片 4"/>
          <p:cNvPicPr>
            <a:picLocks noChangeAspect="1"/>
          </p:cNvPicPr>
          <p:nvPr/>
        </p:nvPicPr>
        <p:blipFill>
          <a:blip r:embed="rId3"/>
          <a:stretch>
            <a:fillRect/>
          </a:stretch>
        </p:blipFill>
        <p:spPr>
          <a:xfrm>
            <a:off x="368842" y="1681653"/>
            <a:ext cx="1175135" cy="396607"/>
          </a:xfrm>
          <a:prstGeom prst="rect">
            <a:avLst/>
          </a:prstGeom>
        </p:spPr>
      </p:pic>
    </p:spTree>
    <p:extLst>
      <p:ext uri="{BB962C8B-B14F-4D97-AF65-F5344CB8AC3E}">
        <p14:creationId xmlns:p14="http://schemas.microsoft.com/office/powerpoint/2010/main" val="34701146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常见的摩擦力突变模型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85788"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当物体的受力情况发生变化时，摩擦力的大小和方向往往会发生变化，有可能导致静摩擦力和滑动摩擦力之间的相互突变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常见的摩擦力突变模型如表所示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208391202"/>
              </p:ext>
            </p:extLst>
          </p:nvPr>
        </p:nvGraphicFramePr>
        <p:xfrm>
          <a:off x="360854" y="2558008"/>
          <a:ext cx="11485848" cy="2743200"/>
        </p:xfrm>
        <a:graphic>
          <a:graphicData uri="http://schemas.openxmlformats.org/drawingml/2006/table">
            <a:tbl>
              <a:tblPr firstRow="1" firstCol="1" bandRow="1"/>
              <a:tblGrid>
                <a:gridCol w="3183876">
                  <a:extLst>
                    <a:ext uri="{9D8B030D-6E8A-4147-A177-3AD203B41FA5}">
                      <a16:colId xmlns:a16="http://schemas.microsoft.com/office/drawing/2014/main" val="4249793664"/>
                    </a:ext>
                  </a:extLst>
                </a:gridCol>
                <a:gridCol w="8301972">
                  <a:extLst>
                    <a:ext uri="{9D8B030D-6E8A-4147-A177-3AD203B41FA5}">
                      <a16:colId xmlns:a16="http://schemas.microsoft.com/office/drawing/2014/main" val="1336611561"/>
                    </a:ext>
                  </a:extLst>
                </a:gridCol>
              </a:tblGrid>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模型</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受力分析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4175771728"/>
                  </a:ext>
                </a:extLst>
              </a:tr>
              <a:tr h="0">
                <a:tc>
                  <a:txBody>
                    <a:bodyPr/>
                    <a:lstStyle/>
                    <a:p>
                      <a:pPr algn="ctr"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静</a:t>
                      </a:r>
                      <a:r>
                        <a:rPr lang="en-US" sz="24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静</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突变</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在水平力</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作用下物体静止于斜面上</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突然增大时物体仍静止</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则物体所受静摩擦力的大小或方向</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突变</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995267897"/>
                  </a:ext>
                </a:extLst>
              </a:tr>
            </a:tbl>
          </a:graphicData>
        </a:graphic>
      </p:graphicFrame>
      <p:pic>
        <p:nvPicPr>
          <p:cNvPr id="4" name="ef625.jpg"/>
          <p:cNvPicPr/>
          <p:nvPr/>
        </p:nvPicPr>
        <p:blipFill>
          <a:blip r:embed="rId2"/>
          <a:stretch>
            <a:fillRect/>
          </a:stretch>
        </p:blipFill>
        <p:spPr>
          <a:xfrm>
            <a:off x="1013195" y="3587636"/>
            <a:ext cx="1913659" cy="1620405"/>
          </a:xfrm>
          <a:prstGeom prst="rect">
            <a:avLst/>
          </a:prstGeom>
        </p:spPr>
      </p:pic>
    </p:spTree>
    <p:extLst>
      <p:ext uri="{BB962C8B-B14F-4D97-AF65-F5344CB8AC3E}">
        <p14:creationId xmlns:p14="http://schemas.microsoft.com/office/powerpoint/2010/main" val="12729251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1620174"/>
            <a:ext cx="1254116" cy="369395"/>
          </a:xfrm>
          <a:prstGeom prst="rect">
            <a:avLst/>
          </a:prstGeom>
        </p:spPr>
      </p:pic>
      <p:pic>
        <p:nvPicPr>
          <p:cNvPr id="6" name="24知识过.eps" descr="id:2147491630;FounderCES"/>
          <p:cNvPicPr/>
          <p:nvPr/>
        </p:nvPicPr>
        <p:blipFill>
          <a:blip r:embed="rId3">
            <a:clrChange>
              <a:clrFrom>
                <a:srgbClr val="000000">
                  <a:alpha val="0"/>
                </a:srgbClr>
              </a:clrFrom>
              <a:clrTo>
                <a:srgbClr val="000000">
                  <a:alpha val="0"/>
                </a:srgbClr>
              </a:clrTo>
            </a:clrChange>
          </a:blip>
          <a:stretch>
            <a:fillRect/>
          </a:stretch>
        </p:blipFill>
        <p:spPr>
          <a:xfrm>
            <a:off x="2188368" y="804441"/>
            <a:ext cx="7723262" cy="536327"/>
          </a:xfrm>
          <a:prstGeom prst="rect">
            <a:avLst/>
          </a:prstGeom>
        </p:spPr>
      </p:pic>
      <p:sp>
        <p:nvSpPr>
          <p:cNvPr id="4" name="内容占位符 3"/>
          <p:cNvSpPr>
            <a:spLocks noGrp="1"/>
          </p:cNvSpPr>
          <p:nvPr>
            <p:ph idx="1"/>
          </p:nvPr>
        </p:nvSpPr>
        <p:spPr>
          <a:xfrm>
            <a:off x="360854" y="1486525"/>
            <a:ext cx="11485848" cy="3970318"/>
          </a:xfrm>
        </p:spPr>
        <p:txBody>
          <a:bodyPr/>
          <a:lstStyle/>
          <a:p>
            <a:pPr hangingPunct="0">
              <a:spcAft>
                <a:spcPts val="0"/>
              </a:spcAft>
            </a:pPr>
            <a:r>
              <a:rPr lang="en-US" altLang="zh-CN" dirty="0"/>
              <a:t> </a:t>
            </a:r>
            <a:r>
              <a:rPr lang="en-US" altLang="zh-CN" dirty="0" smtClean="0"/>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共点</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力的平衡条件</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平衡状态</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585788" algn="dist"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一个物体在力的作用下，保持静止或匀速直线运动状态，则该物体处于</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状态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平衡状态的特征</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静止状态的特征：</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，两者同时成立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匀速直线运动状态的特征：</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63988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extLst>
              <p:ext uri="{D42A27DB-BD31-4B8C-83A1-F6EECF244321}">
                <p14:modId xmlns:p14="http://schemas.microsoft.com/office/powerpoint/2010/main" val="3967007899"/>
              </p:ext>
            </p:extLst>
          </p:nvPr>
        </p:nvGraphicFramePr>
        <p:xfrm>
          <a:off x="360854" y="908720"/>
          <a:ext cx="11485848" cy="2983230"/>
        </p:xfrm>
        <a:graphic>
          <a:graphicData uri="http://schemas.openxmlformats.org/drawingml/2006/table">
            <a:tbl>
              <a:tblPr firstRow="1" firstCol="1" bandRow="1"/>
              <a:tblGrid>
                <a:gridCol w="3183876">
                  <a:extLst>
                    <a:ext uri="{9D8B030D-6E8A-4147-A177-3AD203B41FA5}">
                      <a16:colId xmlns:a16="http://schemas.microsoft.com/office/drawing/2014/main" val="4249793664"/>
                    </a:ext>
                  </a:extLst>
                </a:gridCol>
                <a:gridCol w="8301972">
                  <a:extLst>
                    <a:ext uri="{9D8B030D-6E8A-4147-A177-3AD203B41FA5}">
                      <a16:colId xmlns:a16="http://schemas.microsoft.com/office/drawing/2014/main" val="1336611561"/>
                    </a:ext>
                  </a:extLst>
                </a:gridCol>
              </a:tblGrid>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模型</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受力分析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4175771728"/>
                  </a:ext>
                </a:extLst>
              </a:tr>
              <a:tr h="0">
                <a:tc>
                  <a:txBody>
                    <a:bodyPr/>
                    <a:lstStyle/>
                    <a:p>
                      <a:pPr algn="ctr"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静</a:t>
                      </a:r>
                      <a:r>
                        <a:rPr lang="en-US" sz="24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突变</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物体放在粗糙水平面上</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作用在物体上的水平力</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从零逐渐增大</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当物体开始滑动时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物体受水平面的摩擦力由静摩擦力</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突变</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为滑动摩擦力</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880012277"/>
                  </a:ext>
                </a:extLst>
              </a:tr>
            </a:tbl>
          </a:graphicData>
        </a:graphic>
      </p:graphicFrame>
      <p:sp>
        <p:nvSpPr>
          <p:cNvPr id="2" name="内容占位符 1"/>
          <p:cNvSpPr>
            <a:spLocks noGrp="1"/>
          </p:cNvSpPr>
          <p:nvPr>
            <p:ph idx="1"/>
          </p:nvPr>
        </p:nvSpPr>
        <p:spPr>
          <a:xfrm>
            <a:off x="360854" y="746120"/>
            <a:ext cx="11485848" cy="579967"/>
          </a:xfrm>
        </p:spPr>
        <p:txBody>
          <a:bodyPr/>
          <a:lstStyle/>
          <a:p>
            <a:r>
              <a:rPr lang="en-US" altLang="zh-CN" dirty="0" smtClean="0"/>
              <a:t>	</a:t>
            </a:r>
            <a:endParaRPr lang="zh-CN" altLang="en-US" dirty="0"/>
          </a:p>
        </p:txBody>
      </p:sp>
      <p:pic>
        <p:nvPicPr>
          <p:cNvPr id="4" name="ef626.jpg"/>
          <p:cNvPicPr/>
          <p:nvPr/>
        </p:nvPicPr>
        <p:blipFill>
          <a:blip r:embed="rId2"/>
          <a:stretch>
            <a:fillRect/>
          </a:stretch>
        </p:blipFill>
        <p:spPr>
          <a:xfrm>
            <a:off x="478582" y="2378932"/>
            <a:ext cx="2962275" cy="688340"/>
          </a:xfrm>
          <a:prstGeom prst="rect">
            <a:avLst/>
          </a:prstGeom>
        </p:spPr>
      </p:pic>
    </p:spTree>
    <p:extLst>
      <p:ext uri="{BB962C8B-B14F-4D97-AF65-F5344CB8AC3E}">
        <p14:creationId xmlns:p14="http://schemas.microsoft.com/office/powerpoint/2010/main" val="7512091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959211064"/>
              </p:ext>
            </p:extLst>
          </p:nvPr>
        </p:nvGraphicFramePr>
        <p:xfrm>
          <a:off x="360854" y="884664"/>
          <a:ext cx="11485848" cy="4937760"/>
        </p:xfrm>
        <a:graphic>
          <a:graphicData uri="http://schemas.openxmlformats.org/drawingml/2006/table">
            <a:tbl>
              <a:tblPr firstRow="1" firstCol="1" bandRow="1"/>
              <a:tblGrid>
                <a:gridCol w="3183877">
                  <a:extLst>
                    <a:ext uri="{9D8B030D-6E8A-4147-A177-3AD203B41FA5}">
                      <a16:colId xmlns:a16="http://schemas.microsoft.com/office/drawing/2014/main" val="3862887919"/>
                    </a:ext>
                  </a:extLst>
                </a:gridCol>
                <a:gridCol w="8301971">
                  <a:extLst>
                    <a:ext uri="{9D8B030D-6E8A-4147-A177-3AD203B41FA5}">
                      <a16:colId xmlns:a16="http://schemas.microsoft.com/office/drawing/2014/main" val="2816971098"/>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受力分析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270925346"/>
                  </a:ext>
                </a:extLst>
              </a:tr>
              <a:tr h="0">
                <a:tc>
                  <a:txBody>
                    <a:bodyPr/>
                    <a:lstStyle/>
                    <a:p>
                      <a:pPr algn="ctr"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a:t>
                      </a:r>
                      <a:r>
                        <a:rPr lang="en-US" sz="24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静</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突变</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滑块以</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冲上斜面做减速运动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当到达某位置时速度减为零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而后若静止在斜面上</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滑块受到的滑动摩擦力</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突变</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为静摩擦力</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582438258"/>
                  </a:ext>
                </a:extLst>
              </a:tr>
              <a:tr h="0">
                <a:tc>
                  <a:txBody>
                    <a:bodyPr/>
                    <a:lstStyle/>
                    <a:p>
                      <a:pPr algn="ctr"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a:t>
                      </a:r>
                      <a:r>
                        <a:rPr lang="en-US" sz="24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突变</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水平传送带的速度</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大于滑块的速度</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滑块受到水平向右的滑动摩擦力</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当传送带突然被卡住时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滑块受到的滑动摩擦力方向</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突变</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为水平向左</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141062763"/>
                  </a:ext>
                </a:extLst>
              </a:tr>
            </a:tbl>
          </a:graphicData>
        </a:graphic>
      </p:graphicFrame>
      <p:pic>
        <p:nvPicPr>
          <p:cNvPr id="5" name="ef627.jpg"/>
          <p:cNvPicPr/>
          <p:nvPr/>
        </p:nvPicPr>
        <p:blipFill>
          <a:blip r:embed="rId2"/>
          <a:stretch>
            <a:fillRect/>
          </a:stretch>
        </p:blipFill>
        <p:spPr>
          <a:xfrm>
            <a:off x="1077888" y="1916832"/>
            <a:ext cx="1905000" cy="1616364"/>
          </a:xfrm>
          <a:prstGeom prst="rect">
            <a:avLst/>
          </a:prstGeom>
        </p:spPr>
      </p:pic>
      <p:pic>
        <p:nvPicPr>
          <p:cNvPr id="6" name="ef628.jpg"/>
          <p:cNvPicPr/>
          <p:nvPr/>
        </p:nvPicPr>
        <p:blipFill>
          <a:blip r:embed="rId3"/>
          <a:stretch>
            <a:fillRect/>
          </a:stretch>
        </p:blipFill>
        <p:spPr>
          <a:xfrm>
            <a:off x="518950" y="4151281"/>
            <a:ext cx="2805545" cy="1149927"/>
          </a:xfrm>
          <a:prstGeom prst="rect">
            <a:avLst/>
          </a:prstGeom>
        </p:spPr>
      </p:pic>
    </p:spTree>
    <p:extLst>
      <p:ext uri="{BB962C8B-B14F-4D97-AF65-F5344CB8AC3E}">
        <p14:creationId xmlns:p14="http://schemas.microsoft.com/office/powerpoint/2010/main" val="26366106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3970318"/>
          </a:xfrm>
        </p:spPr>
        <p:txBody>
          <a:bodyPr/>
          <a:lstStyle/>
          <a:p>
            <a:pPr algn="dist" hangingPunct="0">
              <a:spcAft>
                <a:spcPts val="0"/>
              </a:spcAft>
            </a:pPr>
            <a:r>
              <a:rPr lang="en-US" altLang="zh-CN" dirty="0"/>
              <a:t> </a:t>
            </a:r>
            <a:r>
              <a:rPr lang="en-US" altLang="zh-CN" dirty="0" smtClean="0"/>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如图所示，水平拉伸的弹簧左端与质量为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10kg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相连，弹簧的拉力</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与小车均处于静止状态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若小车开始以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1m/s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的加速度水平向右运动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相对小车水平向右运动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受到的摩擦力减小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受到的摩擦力大小不变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受到的弹簧拉力</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典例1.eps" descr="id:2147491680;FounderCES"/>
          <p:cNvPicPr/>
          <p:nvPr/>
        </p:nvPicPr>
        <p:blipFill>
          <a:blip r:embed="rId2"/>
          <a:stretch>
            <a:fillRect/>
          </a:stretch>
        </p:blipFill>
        <p:spPr>
          <a:xfrm>
            <a:off x="358412" y="917051"/>
            <a:ext cx="994484" cy="320124"/>
          </a:xfrm>
          <a:prstGeom prst="rect">
            <a:avLst/>
          </a:prstGeom>
        </p:spPr>
      </p:pic>
      <p:pic>
        <p:nvPicPr>
          <p:cNvPr id="5" name="24答案.eps" descr="id:2147491722;FounderCES"/>
          <p:cNvPicPr/>
          <p:nvPr/>
        </p:nvPicPr>
        <p:blipFill>
          <a:blip r:embed="rId3"/>
          <a:stretch>
            <a:fillRect/>
          </a:stretch>
        </p:blipFill>
        <p:spPr>
          <a:xfrm>
            <a:off x="406574" y="4863623"/>
            <a:ext cx="764309" cy="272473"/>
          </a:xfrm>
          <a:prstGeom prst="rect">
            <a:avLst/>
          </a:prstGeom>
        </p:spPr>
      </p:pic>
      <p:pic>
        <p:nvPicPr>
          <p:cNvPr id="10" name="ef629.jpg" descr="id:2147495632;FounderCES"/>
          <p:cNvPicPr/>
          <p:nvPr/>
        </p:nvPicPr>
        <p:blipFill>
          <a:blip r:embed="rId4"/>
          <a:stretch>
            <a:fillRect/>
          </a:stretch>
        </p:blipFill>
        <p:spPr>
          <a:xfrm>
            <a:off x="5447134" y="2057952"/>
            <a:ext cx="4890135" cy="2226310"/>
          </a:xfrm>
          <a:prstGeom prst="rect">
            <a:avLst/>
          </a:prstGeom>
        </p:spPr>
      </p:pic>
      <p:sp>
        <p:nvSpPr>
          <p:cNvPr id="2" name="矩形 1"/>
          <p:cNvSpPr/>
          <p:nvPr/>
        </p:nvSpPr>
        <p:spPr>
          <a:xfrm>
            <a:off x="1352896" y="4769026"/>
            <a:ext cx="407484" cy="461665"/>
          </a:xfrm>
          <a:prstGeom prst="rect">
            <a:avLst/>
          </a:prstGeom>
        </p:spPr>
        <p:txBody>
          <a:bodyPr wrap="none">
            <a:spAutoFit/>
          </a:bodyPr>
          <a:lstStyle/>
          <a:p>
            <a:r>
              <a:rPr lang="en-US" altLang="zh-CN" sz="2400" dirty="0">
                <a:solidFill>
                  <a:srgbClr val="000000"/>
                </a:solidFill>
              </a:rPr>
              <a:t>C</a:t>
            </a:r>
            <a:endParaRPr lang="zh-CN" altLang="en-US" dirty="0"/>
          </a:p>
        </p:txBody>
      </p:sp>
    </p:spTree>
    <p:extLst>
      <p:ext uri="{BB962C8B-B14F-4D97-AF65-F5344CB8AC3E}">
        <p14:creationId xmlns:p14="http://schemas.microsoft.com/office/powerpoint/2010/main" val="476023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lgn="dist" hangingPunct="0">
              <a:spcAft>
                <a:spcPts val="0"/>
              </a:spcAft>
            </a:pPr>
            <a:r>
              <a:rPr lang="en-US" altLang="zh-CN" dirty="0"/>
              <a:t> </a:t>
            </a:r>
            <a:r>
              <a:rPr lang="en-US" altLang="zh-CN" dirty="0" smtClean="0"/>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题意可知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与小车上表面间的最大静摩擦力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小车加速运动时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假设物体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与小车仍然相对静止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则物体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所受合力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可知此时小车对物体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的摩擦力为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方向水平向右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且为静摩擦力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所以物体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受到的摩擦力大小不变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假设成立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受到的弹簧拉力不变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694;FounderCES"/>
          <p:cNvPicPr/>
          <p:nvPr/>
        </p:nvPicPr>
        <p:blipFill>
          <a:blip r:embed="rId2"/>
          <a:stretch>
            <a:fillRect/>
          </a:stretch>
        </p:blipFill>
        <p:spPr>
          <a:xfrm>
            <a:off x="406574" y="980728"/>
            <a:ext cx="764309" cy="272473"/>
          </a:xfrm>
          <a:prstGeom prst="rect">
            <a:avLst/>
          </a:prstGeom>
        </p:spPr>
      </p:pic>
      <p:pic>
        <p:nvPicPr>
          <p:cNvPr id="4" name="ef629.jpg" descr="id:2147495632;FounderCES"/>
          <p:cNvPicPr/>
          <p:nvPr/>
        </p:nvPicPr>
        <p:blipFill>
          <a:blip r:embed="rId3"/>
          <a:stretch>
            <a:fillRect/>
          </a:stretch>
        </p:blipFill>
        <p:spPr>
          <a:xfrm>
            <a:off x="3358902" y="3212976"/>
            <a:ext cx="4890135" cy="2226310"/>
          </a:xfrm>
          <a:prstGeom prst="rect">
            <a:avLst/>
          </a:prstGeom>
        </p:spPr>
      </p:pic>
    </p:spTree>
    <p:extLst>
      <p:ext uri="{BB962C8B-B14F-4D97-AF65-F5344CB8AC3E}">
        <p14:creationId xmlns:p14="http://schemas.microsoft.com/office/powerpoint/2010/main" val="24211696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46331"/>
          </a:xfrm>
        </p:spPr>
        <p:txBody>
          <a:bodyPr/>
          <a:lstStyle/>
          <a:p>
            <a:pPr hangingPunct="0">
              <a:spcAft>
                <a:spcPts val="0"/>
              </a:spcAft>
            </a:pPr>
            <a:r>
              <a:rPr lang="en-US" altLang="zh-CN" dirty="0"/>
              <a:t> </a:t>
            </a:r>
            <a:r>
              <a:rPr lang="en-US" altLang="zh-CN" dirty="0" smtClean="0"/>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力</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沿实际作用效果方向分解的</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情境2.eps" descr="id:2147492732;FounderCES"/>
          <p:cNvPicPr/>
          <p:nvPr/>
        </p:nvPicPr>
        <p:blipFill>
          <a:blip r:embed="rId2"/>
          <a:stretch>
            <a:fillRect/>
          </a:stretch>
        </p:blipFill>
        <p:spPr>
          <a:xfrm>
            <a:off x="375681" y="930236"/>
            <a:ext cx="923159" cy="323941"/>
          </a:xfrm>
          <a:prstGeom prst="rect">
            <a:avLst/>
          </a:prstGeom>
        </p:spPr>
      </p:pic>
      <p:pic>
        <p:nvPicPr>
          <p:cNvPr id="5" name="we441.jpg"/>
          <p:cNvPicPr/>
          <p:nvPr/>
        </p:nvPicPr>
        <p:blipFill>
          <a:blip r:embed="rId3"/>
          <a:stretch>
            <a:fillRect/>
          </a:stretch>
        </p:blipFill>
        <p:spPr>
          <a:xfrm>
            <a:off x="645323" y="2060848"/>
            <a:ext cx="1777475" cy="1369711"/>
          </a:xfrm>
          <a:prstGeom prst="rect">
            <a:avLst/>
          </a:prstGeom>
        </p:spPr>
      </p:pic>
      <p:pic>
        <p:nvPicPr>
          <p:cNvPr id="6" name="we442.jpg"/>
          <p:cNvPicPr/>
          <p:nvPr/>
        </p:nvPicPr>
        <p:blipFill>
          <a:blip r:embed="rId4"/>
          <a:stretch>
            <a:fillRect/>
          </a:stretch>
        </p:blipFill>
        <p:spPr>
          <a:xfrm>
            <a:off x="766614" y="3718661"/>
            <a:ext cx="1570706" cy="1298864"/>
          </a:xfrm>
          <a:prstGeom prst="rect">
            <a:avLst/>
          </a:prstGeom>
        </p:spPr>
      </p:pic>
      <p:pic>
        <p:nvPicPr>
          <p:cNvPr id="7" name="we443.jpg"/>
          <p:cNvPicPr/>
          <p:nvPr/>
        </p:nvPicPr>
        <p:blipFill>
          <a:blip r:embed="rId5"/>
          <a:stretch>
            <a:fillRect/>
          </a:stretch>
        </p:blipFill>
        <p:spPr>
          <a:xfrm>
            <a:off x="817106" y="5342571"/>
            <a:ext cx="1487789" cy="1119909"/>
          </a:xfrm>
          <a:prstGeom prst="rect">
            <a:avLst/>
          </a:prstGeom>
        </p:spPr>
      </p:pic>
      <mc:AlternateContent xmlns:mc="http://schemas.openxmlformats.org/markup-compatibility/2006" xmlns:a14="http://schemas.microsoft.com/office/drawing/2010/main">
        <mc:Choice Requires="a14">
          <p:graphicFrame>
            <p:nvGraphicFramePr>
              <p:cNvPr id="8" name="表格 7"/>
              <p:cNvGraphicFramePr>
                <a:graphicFrameLocks noGrp="1"/>
              </p:cNvGraphicFramePr>
              <p:nvPr>
                <p:extLst>
                  <p:ext uri="{D42A27DB-BD31-4B8C-83A1-F6EECF244321}">
                    <p14:modId xmlns:p14="http://schemas.microsoft.com/office/powerpoint/2010/main" val="4269448969"/>
                  </p:ext>
                </p:extLst>
              </p:nvPr>
            </p:nvGraphicFramePr>
            <p:xfrm>
              <a:off x="375682" y="1412776"/>
              <a:ext cx="11471020" cy="5169408"/>
            </p:xfrm>
            <a:graphic>
              <a:graphicData uri="http://schemas.openxmlformats.org/drawingml/2006/table">
                <a:tbl>
                  <a:tblPr firstRow="1" firstCol="1" bandRow="1"/>
                  <a:tblGrid>
                    <a:gridCol w="2209319">
                      <a:extLst>
                        <a:ext uri="{9D8B030D-6E8A-4147-A177-3AD203B41FA5}">
                          <a16:colId xmlns:a16="http://schemas.microsoft.com/office/drawing/2014/main" val="3660098432"/>
                        </a:ext>
                      </a:extLst>
                    </a:gridCol>
                    <a:gridCol w="9261701">
                      <a:extLst>
                        <a:ext uri="{9D8B030D-6E8A-4147-A177-3AD203B41FA5}">
                          <a16:colId xmlns:a16="http://schemas.microsoft.com/office/drawing/2014/main" val="3479459582"/>
                        </a:ext>
                      </a:extLst>
                    </a:gridCol>
                  </a:tblGrid>
                  <a:tr h="48146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分解思路</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400176579"/>
                      </a:ext>
                    </a:extLst>
                  </a:tr>
                  <a:tr h="1444406">
                    <a:tc>
                      <a:txBody>
                        <a:bodyPr/>
                        <a:lstStyle/>
                        <a:p>
                          <a:pPr algn="ctr" hangingPunct="0">
                            <a:lnSpc>
                              <a:spcPct val="150000"/>
                            </a:lnSpc>
                            <a:spcAft>
                              <a:spcPts val="0"/>
                            </a:spcAf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拉力</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可分解为水平方向分力</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cos</a:t>
                          </a:r>
                          <a:r>
                            <a:rPr lang="en-US"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α</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和竖直方向分力</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a:t>
                          </a:r>
                          <a:r>
                            <a:rPr lang="en-US"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α</a:t>
                          </a:r>
                          <a:endParaRPr lang="zh-CN" sz="105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12281395"/>
                      </a:ext>
                    </a:extLst>
                  </a:tr>
                  <a:tr h="1444406">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重力分解为沿斜面向下的力</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a:t>
                          </a:r>
                          <a:r>
                            <a:rPr lang="en-US"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α</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和垂直于斜面向下的力</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cos</a:t>
                          </a:r>
                          <a:r>
                            <a:rPr lang="en-US"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α</a:t>
                          </a:r>
                          <a:endParaRPr lang="zh-CN" sz="105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72796677"/>
                      </a:ext>
                    </a:extLst>
                  </a:tr>
                  <a:tr h="1166224">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重力分解为使球压紧挡板的分力</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tan</a:t>
                          </a:r>
                          <a:r>
                            <a:rPr lang="en-US"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α</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和使球压紧斜面的分力</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m:t>g</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𝐜𝐨𝐬</m:t>
                                  </m:r>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𝜶</m:t>
                                  </m:r>
                                </m:den>
                              </m:f>
                            </m:oMath>
                          </a14:m>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793036553"/>
                      </a:ext>
                    </a:extLst>
                  </a:tr>
                </a:tbl>
              </a:graphicData>
            </a:graphic>
          </p:graphicFrame>
        </mc:Choice>
        <mc:Fallback xmlns="">
          <p:graphicFrame>
            <p:nvGraphicFramePr>
              <p:cNvPr id="8" name="表格 7"/>
              <p:cNvGraphicFramePr>
                <a:graphicFrameLocks noGrp="1"/>
              </p:cNvGraphicFramePr>
              <p:nvPr>
                <p:extLst>
                  <p:ext uri="{D42A27DB-BD31-4B8C-83A1-F6EECF244321}">
                    <p14:modId xmlns:p14="http://schemas.microsoft.com/office/powerpoint/2010/main" val="4269448969"/>
                  </p:ext>
                </p:extLst>
              </p:nvPr>
            </p:nvGraphicFramePr>
            <p:xfrm>
              <a:off x="375682" y="1412776"/>
              <a:ext cx="11471020" cy="5104384"/>
            </p:xfrm>
            <a:graphic>
              <a:graphicData uri="http://schemas.openxmlformats.org/drawingml/2006/table">
                <a:tbl>
                  <a:tblPr firstRow="1" firstCol="1" bandRow="1"/>
                  <a:tblGrid>
                    <a:gridCol w="2209319">
                      <a:extLst>
                        <a:ext uri="{9D8B030D-6E8A-4147-A177-3AD203B41FA5}">
                          <a16:colId xmlns:a16="http://schemas.microsoft.com/office/drawing/2014/main" val="3660098432"/>
                        </a:ext>
                      </a:extLst>
                    </a:gridCol>
                    <a:gridCol w="9261701">
                      <a:extLst>
                        <a:ext uri="{9D8B030D-6E8A-4147-A177-3AD203B41FA5}">
                          <a16:colId xmlns:a16="http://schemas.microsoft.com/office/drawing/2014/main" val="3479459582"/>
                        </a:ext>
                      </a:extLst>
                    </a:gridCol>
                  </a:tblGrid>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分解思路</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400176579"/>
                      </a:ext>
                    </a:extLst>
                  </a:tr>
                  <a:tr h="1645920">
                    <a:tc>
                      <a:txBody>
                        <a:bodyPr/>
                        <a:lstStyle/>
                        <a:p>
                          <a:pPr algn="ctr" hangingPunct="0">
                            <a:lnSpc>
                              <a:spcPct val="150000"/>
                            </a:lnSpc>
                            <a:spcAft>
                              <a:spcPts val="0"/>
                            </a:spcAf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拉力</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可分解为水平方向分力</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cos</a:t>
                          </a:r>
                          <a:r>
                            <a:rPr lang="en-US"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α</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和竖直方向分力</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a:t>
                          </a:r>
                          <a:r>
                            <a:rPr lang="en-US"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α</a:t>
                          </a:r>
                          <a:endParaRPr lang="zh-CN" sz="105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12281395"/>
                      </a:ext>
                    </a:extLst>
                  </a:tr>
                  <a:tr h="1645920">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重力分解为沿斜面向下的力</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a:t>
                          </a:r>
                          <a:r>
                            <a:rPr lang="en-US"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α</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和垂直于斜面向下的力</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cos</a:t>
                          </a:r>
                          <a:r>
                            <a:rPr lang="en-US"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α</a:t>
                          </a:r>
                          <a:endParaRPr lang="zh-CN" sz="105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72796677"/>
                      </a:ext>
                    </a:extLst>
                  </a:tr>
                  <a:tr h="1263904">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6"/>
                          <a:stretch>
                            <a:fillRect l="-23947" t="-303846" r="-132" b="-7692"/>
                          </a:stretch>
                        </a:blipFill>
                      </a:tcPr>
                    </a:tc>
                    <a:extLst>
                      <a:ext uri="{0D108BD9-81ED-4DB2-BD59-A6C34878D82A}">
                        <a16:rowId xmlns:a16="http://schemas.microsoft.com/office/drawing/2014/main" val="3793036553"/>
                      </a:ext>
                    </a:extLst>
                  </a:tr>
                </a:tbl>
              </a:graphicData>
            </a:graphic>
          </p:graphicFrame>
        </mc:Fallback>
      </mc:AlternateContent>
    </p:spTree>
    <p:extLst>
      <p:ext uri="{BB962C8B-B14F-4D97-AF65-F5344CB8AC3E}">
        <p14:creationId xmlns:p14="http://schemas.microsoft.com/office/powerpoint/2010/main" val="273023284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extLst>
                  <p:ext uri="{D42A27DB-BD31-4B8C-83A1-F6EECF244321}">
                    <p14:modId xmlns:p14="http://schemas.microsoft.com/office/powerpoint/2010/main" val="1479992559"/>
                  </p:ext>
                </p:extLst>
              </p:nvPr>
            </p:nvGraphicFramePr>
            <p:xfrm>
              <a:off x="363542" y="895722"/>
              <a:ext cx="11449272" cy="5589270"/>
            </p:xfrm>
            <a:graphic>
              <a:graphicData uri="http://schemas.openxmlformats.org/drawingml/2006/table">
                <a:tbl>
                  <a:tblPr firstRow="1" firstCol="1" bandRow="1"/>
                  <a:tblGrid>
                    <a:gridCol w="2205131">
                      <a:extLst>
                        <a:ext uri="{9D8B030D-6E8A-4147-A177-3AD203B41FA5}">
                          <a16:colId xmlns:a16="http://schemas.microsoft.com/office/drawing/2014/main" val="692205141"/>
                        </a:ext>
                      </a:extLst>
                    </a:gridCol>
                    <a:gridCol w="9244141">
                      <a:extLst>
                        <a:ext uri="{9D8B030D-6E8A-4147-A177-3AD203B41FA5}">
                          <a16:colId xmlns:a16="http://schemas.microsoft.com/office/drawing/2014/main" val="1553926930"/>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分解思路</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934741195"/>
                      </a:ext>
                    </a:extLst>
                  </a:tr>
                  <a:tr h="0">
                    <a:tc>
                      <a:txBody>
                        <a:bodyPr/>
                        <a:lstStyle/>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重力分解为使球压紧竖直墙壁的分力</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tan</a:t>
                          </a:r>
                          <a:r>
                            <a:rPr lang="en-US"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α</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和使球拉紧悬线的分力</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m:t>g</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𝐜𝐨𝐬</m:t>
                                  </m:r>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𝜶</m:t>
                                  </m:r>
                                </m:den>
                              </m:f>
                            </m:oMath>
                          </a14:m>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621792967"/>
                      </a:ext>
                    </a:extLst>
                  </a:tr>
                  <a:tr h="0">
                    <a:tc>
                      <a:txBody>
                        <a:bodyPr/>
                        <a:lstStyle/>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重力分解为拉紧细线</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的分力</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和拉紧细线</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BB'</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的分力</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m:t>g</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𝟐𝐬𝐢𝐧</m:t>
                                  </m:r>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𝜶</m:t>
                                  </m:r>
                                </m:den>
                              </m:f>
                            </m:oMath>
                          </a14:m>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73923502"/>
                      </a:ext>
                    </a:extLst>
                  </a:tr>
                </a:tbl>
              </a:graphicData>
            </a:graphic>
          </p:graphicFrame>
        </mc:Choice>
        <mc:Fallback xmlns="">
          <p:graphicFrame>
            <p:nvGraphicFramePr>
              <p:cNvPr id="4" name="表格 3"/>
              <p:cNvGraphicFramePr>
                <a:graphicFrameLocks noGrp="1"/>
              </p:cNvGraphicFramePr>
              <p:nvPr>
                <p:extLst>
                  <p:ext uri="{D42A27DB-BD31-4B8C-83A1-F6EECF244321}">
                    <p14:modId xmlns:p14="http://schemas.microsoft.com/office/powerpoint/2010/main" val="1479992559"/>
                  </p:ext>
                </p:extLst>
              </p:nvPr>
            </p:nvGraphicFramePr>
            <p:xfrm>
              <a:off x="363542" y="895722"/>
              <a:ext cx="11449272" cy="5589270"/>
            </p:xfrm>
            <a:graphic>
              <a:graphicData uri="http://schemas.openxmlformats.org/drawingml/2006/table">
                <a:tbl>
                  <a:tblPr firstRow="1" firstCol="1" bandRow="1"/>
                  <a:tblGrid>
                    <a:gridCol w="2205131">
                      <a:extLst>
                        <a:ext uri="{9D8B030D-6E8A-4147-A177-3AD203B41FA5}">
                          <a16:colId xmlns:a16="http://schemas.microsoft.com/office/drawing/2014/main" val="692205141"/>
                        </a:ext>
                      </a:extLst>
                    </a:gridCol>
                    <a:gridCol w="9244141">
                      <a:extLst>
                        <a:ext uri="{9D8B030D-6E8A-4147-A177-3AD203B41FA5}">
                          <a16:colId xmlns:a16="http://schemas.microsoft.com/office/drawing/2014/main" val="1553926930"/>
                        </a:ext>
                      </a:extLst>
                    </a:gridCol>
                  </a:tblGrid>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分解思路</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934741195"/>
                      </a:ext>
                    </a:extLst>
                  </a:tr>
                  <a:tr h="2640330">
                    <a:tc>
                      <a:txBody>
                        <a:bodyPr/>
                        <a:lstStyle/>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23929" t="-20968" r="-132" b="-91244"/>
                          </a:stretch>
                        </a:blipFill>
                      </a:tcPr>
                    </a:tc>
                    <a:extLst>
                      <a:ext uri="{0D108BD9-81ED-4DB2-BD59-A6C34878D82A}">
                        <a16:rowId xmlns:a16="http://schemas.microsoft.com/office/drawing/2014/main" val="2621792967"/>
                      </a:ext>
                    </a:extLst>
                  </a:tr>
                  <a:tr h="2400300">
                    <a:tc>
                      <a:txBody>
                        <a:bodyPr/>
                        <a:lstStyle/>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23929" t="-133249" r="-132" b="-508"/>
                          </a:stretch>
                        </a:blipFill>
                      </a:tcPr>
                    </a:tc>
                    <a:extLst>
                      <a:ext uri="{0D108BD9-81ED-4DB2-BD59-A6C34878D82A}">
                        <a16:rowId xmlns:a16="http://schemas.microsoft.com/office/drawing/2014/main" val="173923502"/>
                      </a:ext>
                    </a:extLst>
                  </a:tr>
                </a:tbl>
              </a:graphicData>
            </a:graphic>
          </p:graphicFrame>
        </mc:Fallback>
      </mc:AlternateContent>
      <p:pic>
        <p:nvPicPr>
          <p:cNvPr id="8194" name="we44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4568" y="1553230"/>
            <a:ext cx="1524000" cy="2419350"/>
          </a:xfrm>
          <a:prstGeom prst="rect">
            <a:avLst/>
          </a:prstGeom>
          <a:noFill/>
          <a:extLst>
            <a:ext uri="{909E8E84-426E-40DD-AFC4-6F175D3DCCD1}">
              <a14:hiddenFill xmlns:a14="http://schemas.microsoft.com/office/drawing/2010/main">
                <a:solidFill>
                  <a:srgbClr val="FFFFFF"/>
                </a:solidFill>
              </a14:hiddenFill>
            </a:ext>
          </a:extLst>
        </p:spPr>
      </p:pic>
      <p:pic>
        <p:nvPicPr>
          <p:cNvPr id="8193" name="we44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4001" y="4203736"/>
            <a:ext cx="1676400" cy="2047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12854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1684244"/>
          </a:xfrm>
        </p:spPr>
        <p:txBody>
          <a:bodyPr/>
          <a:lstStyle/>
          <a:p>
            <a:pPr hangingPunct="0">
              <a:spcAft>
                <a:spcPts val="0"/>
              </a:spcAft>
            </a:pPr>
            <a:r>
              <a:rPr lang="en-US" altLang="zh-CN" dirty="0"/>
              <a:t> </a:t>
            </a:r>
            <a:r>
              <a:rPr lang="en-US" altLang="zh-CN" dirty="0" smtClean="0"/>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带是交叉路口常见的一种交通设施，车辆驶过减速带时要减速，以保障行人的安全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当汽车前轮刚爬上减速带时，减速带对车轮的弹力为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，图中弹力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画法正确且分解合理的是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91722;FounderCES"/>
          <p:cNvPicPr/>
          <p:nvPr/>
        </p:nvPicPr>
        <p:blipFill>
          <a:blip r:embed="rId2"/>
          <a:stretch>
            <a:fillRect/>
          </a:stretch>
        </p:blipFill>
        <p:spPr>
          <a:xfrm>
            <a:off x="406574" y="5244759"/>
            <a:ext cx="764309" cy="272473"/>
          </a:xfrm>
          <a:prstGeom prst="rect">
            <a:avLst/>
          </a:prstGeom>
        </p:spPr>
      </p:pic>
      <p:pic>
        <p:nvPicPr>
          <p:cNvPr id="6" name="24典例2.eps" descr="id:2147491708;FounderCES"/>
          <p:cNvPicPr/>
          <p:nvPr/>
        </p:nvPicPr>
        <p:blipFill>
          <a:blip r:embed="rId3"/>
          <a:stretch>
            <a:fillRect/>
          </a:stretch>
        </p:blipFill>
        <p:spPr>
          <a:xfrm>
            <a:off x="375220" y="947359"/>
            <a:ext cx="904076" cy="291022"/>
          </a:xfrm>
          <a:prstGeom prst="rect">
            <a:avLst/>
          </a:prstGeom>
        </p:spPr>
      </p:pic>
      <p:pic>
        <p:nvPicPr>
          <p:cNvPr id="2" name="图片 1"/>
          <p:cNvPicPr>
            <a:picLocks noChangeAspect="1"/>
          </p:cNvPicPr>
          <p:nvPr/>
        </p:nvPicPr>
        <p:blipFill>
          <a:blip r:embed="rId4"/>
          <a:stretch>
            <a:fillRect/>
          </a:stretch>
        </p:blipFill>
        <p:spPr>
          <a:xfrm>
            <a:off x="550590" y="2492896"/>
            <a:ext cx="5408295" cy="2029780"/>
          </a:xfrm>
          <a:prstGeom prst="rect">
            <a:avLst/>
          </a:prstGeom>
        </p:spPr>
      </p:pic>
      <p:pic>
        <p:nvPicPr>
          <p:cNvPr id="3" name="图片 2"/>
          <p:cNvPicPr>
            <a:picLocks noChangeAspect="1"/>
          </p:cNvPicPr>
          <p:nvPr/>
        </p:nvPicPr>
        <p:blipFill>
          <a:blip r:embed="rId5"/>
          <a:stretch>
            <a:fillRect/>
          </a:stretch>
        </p:blipFill>
        <p:spPr>
          <a:xfrm>
            <a:off x="6050834" y="2703240"/>
            <a:ext cx="5660996" cy="1661864"/>
          </a:xfrm>
          <a:prstGeom prst="rect">
            <a:avLst/>
          </a:prstGeom>
        </p:spPr>
      </p:pic>
      <p:pic>
        <p:nvPicPr>
          <p:cNvPr id="8" name="图片 7"/>
          <p:cNvPicPr>
            <a:picLocks noChangeAspect="1"/>
          </p:cNvPicPr>
          <p:nvPr/>
        </p:nvPicPr>
        <p:blipFill>
          <a:blip r:embed="rId6"/>
          <a:stretch>
            <a:fillRect/>
          </a:stretch>
        </p:blipFill>
        <p:spPr>
          <a:xfrm>
            <a:off x="7175326" y="4193654"/>
            <a:ext cx="504825" cy="342900"/>
          </a:xfrm>
          <a:prstGeom prst="rect">
            <a:avLst/>
          </a:prstGeom>
        </p:spPr>
      </p:pic>
      <p:pic>
        <p:nvPicPr>
          <p:cNvPr id="9" name="图片 8"/>
          <p:cNvPicPr>
            <a:picLocks noChangeAspect="1"/>
          </p:cNvPicPr>
          <p:nvPr/>
        </p:nvPicPr>
        <p:blipFill>
          <a:blip r:embed="rId6"/>
          <a:stretch>
            <a:fillRect/>
          </a:stretch>
        </p:blipFill>
        <p:spPr>
          <a:xfrm>
            <a:off x="9695606" y="4147191"/>
            <a:ext cx="504825" cy="342900"/>
          </a:xfrm>
          <a:prstGeom prst="rect">
            <a:avLst/>
          </a:prstGeom>
        </p:spPr>
      </p:pic>
      <p:sp>
        <p:nvSpPr>
          <p:cNvPr id="10" name="内容占位符 1"/>
          <p:cNvSpPr txBox="1">
            <a:spLocks/>
          </p:cNvSpPr>
          <p:nvPr/>
        </p:nvSpPr>
        <p:spPr bwMode="auto">
          <a:xfrm>
            <a:off x="360854" y="4361201"/>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dirty="0" smtClean="0"/>
              <a:t>       </a:t>
            </a:r>
            <a:r>
              <a:rPr lang="en-US" altLang="zh-CN" b="1" dirty="0" smtClean="0"/>
              <a:t>A                                        B                                        C                                  D</a:t>
            </a:r>
            <a:endParaRPr lang="zh-CN" altLang="en-US" b="1" dirty="0"/>
          </a:p>
        </p:txBody>
      </p:sp>
      <p:sp>
        <p:nvSpPr>
          <p:cNvPr id="11" name="矩形 10"/>
          <p:cNvSpPr/>
          <p:nvPr/>
        </p:nvSpPr>
        <p:spPr>
          <a:xfrm>
            <a:off x="1257780" y="5176430"/>
            <a:ext cx="389850" cy="461665"/>
          </a:xfrm>
          <a:prstGeom prst="rect">
            <a:avLst/>
          </a:prstGeom>
        </p:spPr>
        <p:txBody>
          <a:bodyPr wrap="none">
            <a:spAutoFit/>
          </a:bodyPr>
          <a:lstStyle/>
          <a:p>
            <a:r>
              <a:rPr lang="en-US" altLang="zh-CN" sz="2400" dirty="0">
                <a:solidFill>
                  <a:srgbClr val="000000"/>
                </a:solidFill>
              </a:rPr>
              <a:t>B</a:t>
            </a:r>
            <a:endParaRPr lang="zh-CN" altLang="en-US" dirty="0"/>
          </a:p>
        </p:txBody>
      </p:sp>
    </p:spTree>
    <p:extLst>
      <p:ext uri="{BB962C8B-B14F-4D97-AF65-F5344CB8AC3E}">
        <p14:creationId xmlns:p14="http://schemas.microsoft.com/office/powerpoint/2010/main" val="666764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91694;FounderCES"/>
          <p:cNvPicPr/>
          <p:nvPr/>
        </p:nvPicPr>
        <p:blipFill>
          <a:blip r:embed="rId2"/>
          <a:stretch>
            <a:fillRect/>
          </a:stretch>
        </p:blipFill>
        <p:spPr>
          <a:xfrm>
            <a:off x="406574" y="970409"/>
            <a:ext cx="764309" cy="272473"/>
          </a:xfrm>
          <a:prstGeom prst="rect">
            <a:avLst/>
          </a:prstGeom>
        </p:spPr>
      </p:pic>
      <p:sp>
        <p:nvSpPr>
          <p:cNvPr id="5" name="内容占位符 4"/>
          <p:cNvSpPr>
            <a:spLocks noGrp="1"/>
          </p:cNvSpPr>
          <p:nvPr>
            <p:ph idx="1"/>
          </p:nvPr>
        </p:nvSpPr>
        <p:spPr>
          <a:xfrm>
            <a:off x="360854" y="746120"/>
            <a:ext cx="11485848" cy="2308324"/>
          </a:xfrm>
        </p:spPr>
        <p:txBody>
          <a:bodyPr/>
          <a:lstStyle/>
          <a:p>
            <a:pPr hangingPunct="0">
              <a:spcAft>
                <a:spcPts val="0"/>
              </a:spcAft>
            </a:pPr>
            <a:r>
              <a:rPr lang="en-US" altLang="zh-CN" dirty="0"/>
              <a:t> </a:t>
            </a:r>
            <a:r>
              <a:rPr lang="en-US" altLang="zh-CN" dirty="0" smtClean="0"/>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减速</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带对车轮的弹力方向垂直于车轮和减速带的接触面指向车轮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按照力的作用效果分解更合理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分解为水平方向和竖直方向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水平方向的分力产生的效果为减慢汽车的速度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竖直方向的分力产生使汽车向上运动的作用效果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3"/>
          <a:stretch>
            <a:fillRect/>
          </a:stretch>
        </p:blipFill>
        <p:spPr>
          <a:xfrm>
            <a:off x="550590" y="3068960"/>
            <a:ext cx="5408295" cy="2029780"/>
          </a:xfrm>
          <a:prstGeom prst="rect">
            <a:avLst/>
          </a:prstGeom>
        </p:spPr>
      </p:pic>
      <p:pic>
        <p:nvPicPr>
          <p:cNvPr id="6" name="图片 5"/>
          <p:cNvPicPr>
            <a:picLocks noChangeAspect="1"/>
          </p:cNvPicPr>
          <p:nvPr/>
        </p:nvPicPr>
        <p:blipFill>
          <a:blip r:embed="rId4"/>
          <a:stretch>
            <a:fillRect/>
          </a:stretch>
        </p:blipFill>
        <p:spPr>
          <a:xfrm>
            <a:off x="6050834" y="3279304"/>
            <a:ext cx="5660996" cy="1661864"/>
          </a:xfrm>
          <a:prstGeom prst="rect">
            <a:avLst/>
          </a:prstGeom>
        </p:spPr>
      </p:pic>
      <p:sp>
        <p:nvSpPr>
          <p:cNvPr id="7" name="内容占位符 1"/>
          <p:cNvSpPr txBox="1">
            <a:spLocks/>
          </p:cNvSpPr>
          <p:nvPr/>
        </p:nvSpPr>
        <p:spPr bwMode="auto">
          <a:xfrm>
            <a:off x="360854" y="5098635"/>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dirty="0" smtClean="0"/>
              <a:t>       </a:t>
            </a:r>
            <a:r>
              <a:rPr lang="en-US" altLang="zh-CN" b="1" dirty="0" smtClean="0"/>
              <a:t>A                                        B                                        C                                  D</a:t>
            </a:r>
            <a:endParaRPr lang="zh-CN" altLang="en-US" b="1" dirty="0"/>
          </a:p>
        </p:txBody>
      </p:sp>
      <p:pic>
        <p:nvPicPr>
          <p:cNvPr id="2" name="图片 1"/>
          <p:cNvPicPr>
            <a:picLocks noChangeAspect="1"/>
          </p:cNvPicPr>
          <p:nvPr/>
        </p:nvPicPr>
        <p:blipFill>
          <a:blip r:embed="rId5"/>
          <a:stretch>
            <a:fillRect/>
          </a:stretch>
        </p:blipFill>
        <p:spPr>
          <a:xfrm>
            <a:off x="7247334" y="4807818"/>
            <a:ext cx="523875" cy="266700"/>
          </a:xfrm>
          <a:prstGeom prst="rect">
            <a:avLst/>
          </a:prstGeom>
        </p:spPr>
      </p:pic>
      <p:pic>
        <p:nvPicPr>
          <p:cNvPr id="8" name="图片 7"/>
          <p:cNvPicPr>
            <a:picLocks noChangeAspect="1"/>
          </p:cNvPicPr>
          <p:nvPr/>
        </p:nvPicPr>
        <p:blipFill>
          <a:blip r:embed="rId5"/>
          <a:stretch>
            <a:fillRect/>
          </a:stretch>
        </p:blipFill>
        <p:spPr>
          <a:xfrm>
            <a:off x="9767614" y="4807818"/>
            <a:ext cx="523875" cy="266700"/>
          </a:xfrm>
          <a:prstGeom prst="rect">
            <a:avLst/>
          </a:prstGeom>
        </p:spPr>
      </p:pic>
    </p:spTree>
    <p:extLst>
      <p:ext uri="{BB962C8B-B14F-4D97-AF65-F5344CB8AC3E}">
        <p14:creationId xmlns:p14="http://schemas.microsoft.com/office/powerpoint/2010/main" val="6640511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200329"/>
          </a:xfrm>
        </p:spPr>
        <p:txBody>
          <a:bodyPr/>
          <a:lstStyle/>
          <a:p>
            <a:pPr hangingPunct="0">
              <a:spcAft>
                <a:spcPts val="0"/>
              </a:spcAft>
            </a:pPr>
            <a:r>
              <a:rPr lang="en-US" altLang="zh-CN" dirty="0"/>
              <a:t> </a:t>
            </a:r>
            <a:r>
              <a:rPr lang="en-US" altLang="zh-CN" dirty="0" smtClean="0"/>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物体</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或系统的动态平衡问题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受力分析的三种</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情境3.eps" descr="id:2147492760;FounderCES"/>
          <p:cNvPicPr/>
          <p:nvPr/>
        </p:nvPicPr>
        <p:blipFill>
          <a:blip r:embed="rId2"/>
          <a:stretch>
            <a:fillRect/>
          </a:stretch>
        </p:blipFill>
        <p:spPr>
          <a:xfrm>
            <a:off x="350096" y="926938"/>
            <a:ext cx="1015475" cy="356335"/>
          </a:xfrm>
          <a:prstGeom prst="rect">
            <a:avLst/>
          </a:prstGeom>
        </p:spPr>
      </p:pic>
      <p:graphicFrame>
        <p:nvGraphicFramePr>
          <p:cNvPr id="7" name="表格 6"/>
          <p:cNvGraphicFramePr>
            <a:graphicFrameLocks noGrp="1"/>
          </p:cNvGraphicFramePr>
          <p:nvPr>
            <p:extLst>
              <p:ext uri="{D42A27DB-BD31-4B8C-83A1-F6EECF244321}">
                <p14:modId xmlns:p14="http://schemas.microsoft.com/office/powerpoint/2010/main" val="2548512497"/>
              </p:ext>
            </p:extLst>
          </p:nvPr>
        </p:nvGraphicFramePr>
        <p:xfrm>
          <a:off x="360854" y="1988840"/>
          <a:ext cx="11485848" cy="2194560"/>
        </p:xfrm>
        <a:graphic>
          <a:graphicData uri="http://schemas.openxmlformats.org/drawingml/2006/table">
            <a:tbl>
              <a:tblPr firstRow="1" firstCol="1" bandRow="1"/>
              <a:tblGrid>
                <a:gridCol w="2297170">
                  <a:extLst>
                    <a:ext uri="{9D8B030D-6E8A-4147-A177-3AD203B41FA5}">
                      <a16:colId xmlns:a16="http://schemas.microsoft.com/office/drawing/2014/main" val="3572476928"/>
                    </a:ext>
                  </a:extLst>
                </a:gridCol>
                <a:gridCol w="9188678">
                  <a:extLst>
                    <a:ext uri="{9D8B030D-6E8A-4147-A177-3AD203B41FA5}">
                      <a16:colId xmlns:a16="http://schemas.microsoft.com/office/drawing/2014/main" val="2463485629"/>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整体法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将运动状态相同的几个相互关联的物体作为一个整体进行受力分析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718477111"/>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隔离法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将所研究的对象从周围的物体中分离出来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单独进行受力分析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9235907"/>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假设法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在受力分析时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若不能确定某力是否存在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可先对其作出存在的假设</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然后通过分析该力对物体运动状态的影响来判断该力是否存在</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312132865"/>
                  </a:ext>
                </a:extLst>
              </a:tr>
            </a:tbl>
          </a:graphicData>
        </a:graphic>
      </p:graphicFrame>
    </p:spTree>
    <p:extLst>
      <p:ext uri="{BB962C8B-B14F-4D97-AF65-F5344CB8AC3E}">
        <p14:creationId xmlns:p14="http://schemas.microsoft.com/office/powerpoint/2010/main" val="282143085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65195"/>
          </a:xfrm>
        </p:spPr>
        <p:txBody>
          <a:bodyPr/>
          <a:lstStyle/>
          <a:p>
            <a:pPr hangingPunct="0">
              <a:spcAft>
                <a:spcPts val="0"/>
              </a:spcAft>
            </a:pP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分析动态平衡问题的常用方法</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解析法</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列平衡方程，求出未知量与已知量的关系表达式</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根据已知量的变化情况来确定未知量的变化情况</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图解法</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根据已知量的变化情况，画出平行四边形边、角度的变化</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确定未知量大小、方向的变化</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相似三角形法</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根据已知条件画出力的三角形和空间几何三角形，确定对应边，利用三角形相似知识列出比例式</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确定未知量大小的变化情况</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597355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231526"/>
              </a:xfrm>
            </p:spPr>
            <p:txBody>
              <a:bodyPr/>
              <a:lstStyle/>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平衡条件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593725"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共点力作用下物体的平衡条件是合力为零，即</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合</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593725"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另一种表达是</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合</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r>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合</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
                      </m:e>
                    </m: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分别是将物体所受的力正交分解后在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轴上的合力</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endParaRPr lang="zh-CN" altLang="en-US" dirty="0"/>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231526"/>
              </a:xfrm>
              <a:blipFill>
                <a:blip r:embed="rId2"/>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9676081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dirty="0"/>
              <a:t> </a:t>
            </a:r>
            <a:r>
              <a:rPr lang="en-US" altLang="zh-CN" dirty="0" smtClean="0"/>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如图所示，上表面光滑的半圆柱体放在水平面上，小物块在外力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作用下从靠近半圆柱体顶点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点沿圆弧缓慢下滑到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点，此过程中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始终沿圆弧的切线方向且半圆柱体保持静止状态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半圆柱体对小物块的支持力变小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外力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先变小后变大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地面对半圆柱体的摩擦力先变大后变小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地面对半圆柱体的支持力变</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as1008.jpg" descr="id:2147495718;FounderCES"/>
          <p:cNvPicPr/>
          <p:nvPr/>
        </p:nvPicPr>
        <p:blipFill>
          <a:blip r:embed="rId2"/>
          <a:stretch>
            <a:fillRect/>
          </a:stretch>
        </p:blipFill>
        <p:spPr>
          <a:xfrm>
            <a:off x="6527254" y="2564904"/>
            <a:ext cx="3974679" cy="1708182"/>
          </a:xfrm>
          <a:prstGeom prst="rect">
            <a:avLst/>
          </a:prstGeom>
        </p:spPr>
      </p:pic>
      <p:pic>
        <p:nvPicPr>
          <p:cNvPr id="4" name="24典例3.eps" descr="id:2147491744;FounderCES"/>
          <p:cNvPicPr/>
          <p:nvPr/>
        </p:nvPicPr>
        <p:blipFill>
          <a:blip r:embed="rId3"/>
          <a:stretch>
            <a:fillRect/>
          </a:stretch>
        </p:blipFill>
        <p:spPr>
          <a:xfrm>
            <a:off x="375220" y="937834"/>
            <a:ext cx="904076" cy="291022"/>
          </a:xfrm>
          <a:prstGeom prst="rect">
            <a:avLst/>
          </a:prstGeom>
        </p:spPr>
      </p:pic>
      <p:pic>
        <p:nvPicPr>
          <p:cNvPr id="5" name="24答案.eps" descr="id:2147491722;FounderCES"/>
          <p:cNvPicPr/>
          <p:nvPr/>
        </p:nvPicPr>
        <p:blipFill>
          <a:blip r:embed="rId4"/>
          <a:stretch>
            <a:fillRect/>
          </a:stretch>
        </p:blipFill>
        <p:spPr>
          <a:xfrm>
            <a:off x="406574" y="4956727"/>
            <a:ext cx="764309" cy="272473"/>
          </a:xfrm>
          <a:prstGeom prst="rect">
            <a:avLst/>
          </a:prstGeom>
        </p:spPr>
      </p:pic>
      <p:sp>
        <p:nvSpPr>
          <p:cNvPr id="6" name="矩形 5"/>
          <p:cNvSpPr/>
          <p:nvPr/>
        </p:nvSpPr>
        <p:spPr>
          <a:xfrm>
            <a:off x="1265712" y="4862130"/>
            <a:ext cx="1471878" cy="461665"/>
          </a:xfrm>
          <a:prstGeom prst="rect">
            <a:avLst/>
          </a:prstGeom>
        </p:spPr>
        <p:txBody>
          <a:bodyPr wrap="none">
            <a:spAutoFit/>
          </a:bodyPr>
          <a:lstStyle/>
          <a:p>
            <a:r>
              <a:rPr lang="en-US" altLang="zh-CN" sz="2400" dirty="0">
                <a:solidFill>
                  <a:srgbClr val="000000"/>
                </a:solidFill>
              </a:rPr>
              <a:t>A</a:t>
            </a:r>
            <a:r>
              <a:rPr lang="zh-CN" altLang="zh-CN" sz="2400" dirty="0">
                <a:solidFill>
                  <a:srgbClr val="000000"/>
                </a:solidFill>
                <a:cs typeface="Times New Roman" panose="02020603050405020304" pitchFamily="18" charset="0"/>
              </a:rPr>
              <a:t>、</a:t>
            </a:r>
            <a:r>
              <a:rPr lang="en-US" altLang="zh-CN" sz="2400" dirty="0">
                <a:solidFill>
                  <a:srgbClr val="000000"/>
                </a:solidFill>
              </a:rPr>
              <a:t>C</a:t>
            </a:r>
            <a:r>
              <a:rPr lang="zh-CN" altLang="zh-CN" sz="2400" dirty="0">
                <a:solidFill>
                  <a:srgbClr val="000000"/>
                </a:solidFill>
                <a:cs typeface="Times New Roman" panose="02020603050405020304" pitchFamily="18" charset="0"/>
              </a:rPr>
              <a:t>、</a:t>
            </a:r>
            <a:r>
              <a:rPr lang="en-US" altLang="zh-CN" sz="2400" dirty="0">
                <a:solidFill>
                  <a:srgbClr val="000000"/>
                </a:solidFill>
              </a:rPr>
              <a:t>D</a:t>
            </a:r>
            <a:endParaRPr lang="zh-CN" altLang="en-US" dirty="0"/>
          </a:p>
        </p:txBody>
      </p:sp>
    </p:spTree>
    <p:extLst>
      <p:ext uri="{BB962C8B-B14F-4D97-AF65-F5344CB8AC3E}">
        <p14:creationId xmlns:p14="http://schemas.microsoft.com/office/powerpoint/2010/main" val="2076676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489049"/>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小物块受力分析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受到重力、支持力和拉力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如图甲所示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根据共点力平</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衡条件有</a:t>
                </a:r>
                <a:r>
                  <a:rPr lang="en-US" altLang="zh-CN" b="1" i="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9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spc="-9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pc="-9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spc="-9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由于</a:t>
                </a:r>
                <a:r>
                  <a:rPr lang="en-US" altLang="zh-CN" b="1" i="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越来越大</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则支持力</a:t>
                </a:r>
                <a:r>
                  <a:rPr lang="en-US" altLang="zh-CN" b="1" i="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变小</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拉力</a:t>
                </a:r>
                <a:r>
                  <a:rPr lang="en-US" altLang="zh-CN" b="1" i="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变大</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对半圆柱体受力分析</a:t>
                </a:r>
                <a:r>
                  <a:rPr lang="zh-CN"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受到小物块的压力</a:t>
                </a:r>
                <a:r>
                  <a:rPr lang="en-US" altLang="zh-CN"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、地面的支持力</a:t>
                </a:r>
                <a:r>
                  <a:rPr lang="en-US" altLang="zh-CN"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、重力</a:t>
                </a:r>
                <a:r>
                  <a:rPr lang="en-US" altLang="zh-CN"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和地面的静摩擦力</a:t>
                </a:r>
                <a:r>
                  <a:rPr lang="en-US" altLang="zh-CN"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如图乙所示</a:t>
                </a:r>
                <a:r>
                  <a:rPr lang="zh-CN"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和</a:t>
                </a:r>
                <a:r>
                  <a:rPr lang="en-US" altLang="zh-CN"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大小相等</a:t>
                </a:r>
                <a:r>
                  <a:rPr lang="zh-CN"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根据共点力平衡条件有</a:t>
                </a:r>
                <a:r>
                  <a:rPr lang="en-US" altLang="zh-CN" b="1" i="1" spc="-9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altLang="zh-CN" b="1" spc="-9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sin </a:t>
                </a:r>
                <a:r>
                  <a:rPr lang="en-US" altLang="zh-CN" b="1" i="1" spc="-9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altLang="zh-CN" b="1" spc="-9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9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altLang="zh-CN" b="1" spc="-9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9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altLang="zh-CN" b="1" spc="-9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9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altLang="zh-CN" b="1" spc="-9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cos </a:t>
                </a:r>
                <a:r>
                  <a:rPr lang="en-US" altLang="zh-CN" b="1" i="1" spc="-9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altLang="zh-CN" b="1" spc="-9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9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altLang="zh-CN" b="1" spc="-9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b="1" spc="-9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spc="-9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altLang="zh-CN" b="1" spc="-9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90"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en-US" altLang="zh-CN" b="1" spc="-90"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a:t>
                </a:r>
                <a:r>
                  <a:rPr lang="en-US" altLang="zh-CN" b="1" spc="-9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pc="-9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 </a:t>
                </a:r>
                <a:r>
                  <a:rPr lang="en-US" altLang="zh-CN" b="1" spc="-9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cos </a:t>
                </a:r>
                <a:r>
                  <a:rPr lang="en-US" altLang="zh-CN" b="1" i="1" spc="-9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altLang="zh-CN" b="1" spc="-9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9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9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spc="-9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spc="-9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en-US" altLang="zh-CN" b="1" spc="-9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 </a:t>
                </a:r>
                <a:r>
                  <a:rPr lang="en-US" altLang="zh-CN" b="1" spc="-9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b="1" i="1" spc="-9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altLang="zh-CN" b="1" spc="-9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9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altLang="zh-CN" b="1" spc="-9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9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altLang="zh-CN" b="1" spc="-9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9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en-US" altLang="zh-CN" b="1" spc="-9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cos</a:t>
                </a:r>
                <a:r>
                  <a:rPr lang="en-US" altLang="zh-CN" b="1" spc="-90" baseline="30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 </a:t>
                </a:r>
                <a:r>
                  <a:rPr lang="en-US" altLang="zh-CN" b="1" i="1" spc="-9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 </a:t>
                </a:r>
                <a:r>
                  <a:rPr lang="zh-CN" altLang="zh-CN"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14:m>
                  <m:oMath xmlns:m="http://schemas.openxmlformats.org/officeDocument/2006/math">
                    <m:d>
                      <m:dPr>
                        <m:ctrlPr>
                          <a:rPr lang="zh-CN" altLang="zh-CN"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r>
                              <a:rPr lang="en-US" altLang="zh-CN"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𝐜𝐨𝐬𝟐</m:t>
                            </m:r>
                            <m:r>
                              <a:rPr lang="en-US" altLang="zh-CN"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𝜽</m:t>
                            </m:r>
                          </m:num>
                          <m:den>
                            <m:r>
                              <a:rPr lang="en-US" altLang="zh-CN"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e>
                    </m:d>
                  </m:oMath>
                </a14:m>
                <a:r>
                  <a:rPr lang="zh-CN"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由</a:t>
                </a:r>
                <a:r>
                  <a:rPr lang="en-US"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增大到</a:t>
                </a:r>
                <a:r>
                  <a:rPr lang="en-US"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90</a:t>
                </a:r>
                <a:r>
                  <a:rPr lang="en-US" altLang="zh-CN"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则静摩擦力</a:t>
                </a:r>
                <a:r>
                  <a:rPr lang="en-US" altLang="zh-CN"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先变大后变小</a:t>
                </a:r>
                <a:r>
                  <a:rPr lang="zh-CN"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支持力</a:t>
                </a:r>
                <a:r>
                  <a:rPr lang="en-US" altLang="zh-CN"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变小</a:t>
                </a:r>
                <a:r>
                  <a:rPr lang="zh-CN"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489049"/>
              </a:xfrm>
              <a:blipFill>
                <a:blip r:embed="rId2"/>
                <a:stretch>
                  <a:fillRect l="-796" r="-849" b="-678"/>
                </a:stretch>
              </a:blipFill>
            </p:spPr>
            <p:txBody>
              <a:bodyPr/>
              <a:lstStyle/>
              <a:p>
                <a:r>
                  <a:rPr lang="zh-CN" altLang="en-US">
                    <a:noFill/>
                  </a:rPr>
                  <a:t> </a:t>
                </a:r>
              </a:p>
            </p:txBody>
          </p:sp>
        </mc:Fallback>
      </mc:AlternateContent>
      <p:pic>
        <p:nvPicPr>
          <p:cNvPr id="3" name="24解析.eps" descr="id:2147491694;FounderCES"/>
          <p:cNvPicPr/>
          <p:nvPr/>
        </p:nvPicPr>
        <p:blipFill>
          <a:blip r:embed="rId3"/>
          <a:stretch>
            <a:fillRect/>
          </a:stretch>
        </p:blipFill>
        <p:spPr>
          <a:xfrm>
            <a:off x="406574" y="964013"/>
            <a:ext cx="764309" cy="272473"/>
          </a:xfrm>
          <a:prstGeom prst="rect">
            <a:avLst/>
          </a:prstGeom>
        </p:spPr>
      </p:pic>
      <p:pic>
        <p:nvPicPr>
          <p:cNvPr id="4" name="as1009.jpg" descr="id:2147495732;FounderCES"/>
          <p:cNvPicPr/>
          <p:nvPr/>
        </p:nvPicPr>
        <p:blipFill>
          <a:blip r:embed="rId4"/>
          <a:stretch>
            <a:fillRect/>
          </a:stretch>
        </p:blipFill>
        <p:spPr>
          <a:xfrm>
            <a:off x="2998862" y="4509120"/>
            <a:ext cx="2476500" cy="1566141"/>
          </a:xfrm>
          <a:prstGeom prst="rect">
            <a:avLst/>
          </a:prstGeom>
        </p:spPr>
      </p:pic>
      <p:pic>
        <p:nvPicPr>
          <p:cNvPr id="5" name="as1010.jpg" descr="id:2147495739;FounderCES"/>
          <p:cNvPicPr/>
          <p:nvPr/>
        </p:nvPicPr>
        <p:blipFill>
          <a:blip r:embed="rId5"/>
          <a:stretch>
            <a:fillRect/>
          </a:stretch>
        </p:blipFill>
        <p:spPr>
          <a:xfrm>
            <a:off x="6089700" y="4519990"/>
            <a:ext cx="2175507" cy="1656352"/>
          </a:xfrm>
          <a:prstGeom prst="rect">
            <a:avLst/>
          </a:prstGeom>
        </p:spPr>
      </p:pic>
      <p:sp>
        <p:nvSpPr>
          <p:cNvPr id="6" name="矩形 5"/>
          <p:cNvSpPr/>
          <p:nvPr/>
        </p:nvSpPr>
        <p:spPr>
          <a:xfrm>
            <a:off x="3995824" y="6075261"/>
            <a:ext cx="3573415" cy="646331"/>
          </a:xfrm>
          <a:prstGeom prst="rect">
            <a:avLst/>
          </a:prstGeom>
        </p:spPr>
        <p:txBody>
          <a:bodyPr wrap="none">
            <a:spAutoFit/>
          </a:bodyPr>
          <a:lstStyle/>
          <a:p>
            <a:pPr algn="ctr">
              <a:lnSpc>
                <a:spcPct val="150000"/>
              </a:lnSpc>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甲</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chemeClr val="tx1"/>
                </a:solidFill>
                <a:latin typeface="楷体" panose="02010609060101010101" pitchFamily="49" charset="-122"/>
                <a:ea typeface="楷体" panose="02010609060101010101" pitchFamily="49" charset="-122"/>
              </a:rPr>
              <a:t>乙</a:t>
            </a:r>
            <a:endParaRPr lang="zh-CN" altLang="zh-CN" sz="2400" dirty="0">
              <a:solidFill>
                <a:schemeClr val="tx1"/>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19813962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dirty="0"/>
              <a:t> </a:t>
            </a:r>
            <a:r>
              <a:rPr lang="en-US" altLang="zh-CN" dirty="0" smtClean="0"/>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平衡</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问题中的临界极值问题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临界状态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临界状态指从一种物理现象转变为另一种物理现象，或从一个物理过程转入另一个物理过程的转折状态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临界状态也可理解为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恰好出现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恰好不出现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某种现象的状态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常见临界状态的临界条件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两接触物体脱离与不脱离的临界条件是</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相互作用力为零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主要体现为两物体间的弹力为零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绳子断与不断的临界条件为作用力达到绳子能够承受的最大值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存在摩擦力作用的两物体间发生相对滑动或相对静止的临界条件为静摩擦力达到最大值</a:t>
            </a:r>
            <a:r>
              <a:rPr lang="en-US" altLang="zh-CN" b="1" spc="-3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40841" y="874114"/>
            <a:ext cx="1053924" cy="390342"/>
          </a:xfrm>
          <a:prstGeom prst="rect">
            <a:avLst/>
          </a:prstGeom>
        </p:spPr>
      </p:pic>
    </p:spTree>
    <p:extLst>
      <p:ext uri="{BB962C8B-B14F-4D97-AF65-F5344CB8AC3E}">
        <p14:creationId xmlns:p14="http://schemas.microsoft.com/office/powerpoint/2010/main" val="215424788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极值问题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极值问题指研究某一过程中某物理量变化时出现最大值或最小值的问题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处理极值问题的两种基本方法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解析法：根据物体的平衡条件列方程，通过数学知识求极值的方法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此法思维严谨，但有时运算量比较大，相对来说较复杂，而且还要依据物理情境进行合理地分析讨论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图解法：根据物体的平衡条件作出力的矢量三角形，然后由图进行动态分析，确定极值的方法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此法简便、直观</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4573265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内容占位符 7"/>
              <p:cNvSpPr>
                <a:spLocks noGrp="1"/>
              </p:cNvSpPr>
              <p:nvPr>
                <p:ph idx="1"/>
              </p:nvPr>
            </p:nvSpPr>
            <p:spPr>
              <a:xfrm>
                <a:off x="360854" y="746120"/>
                <a:ext cx="11485848" cy="4155176"/>
              </a:xfrm>
            </p:spPr>
            <p:txBody>
              <a:bodyPr/>
              <a:lstStyle/>
              <a:p>
                <a:pPr hangingPunct="0">
                  <a:spcAft>
                    <a:spcPts val="0"/>
                  </a:spcAft>
                </a:pPr>
                <a:r>
                  <a:rPr lang="en-US" altLang="zh-CN" dirty="0" smtClean="0"/>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天津市新华中学月考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如图所示，不可伸长的轻绳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共同吊起质量为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的重物，</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垂直，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与竖直方向的夹角为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，轻绳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连接重物，已知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能承受的最大拉力相同，下列说法正确的是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的拉力大小为</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的拉力大小为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𝒎𝒈</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𝐜𝐨𝐬</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den>
                    </m:f>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的拉力大小为</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若逐渐增加</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端所挂重物的质量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7"/>
              <p:cNvSpPr>
                <a:spLocks noGrp="1" noRot="1" noChangeAspect="1" noMove="1" noResize="1" noEditPoints="1" noAdjustHandles="1" noChangeArrowheads="1" noChangeShapeType="1" noTextEdit="1"/>
              </p:cNvSpPr>
              <p:nvPr>
                <p:ph idx="1"/>
              </p:nvPr>
            </p:nvSpPr>
            <p:spPr>
              <a:xfrm>
                <a:off x="360854" y="746120"/>
                <a:ext cx="11485848" cy="4155176"/>
              </a:xfrm>
              <a:blipFill>
                <a:blip r:embed="rId2"/>
                <a:stretch>
                  <a:fillRect l="-796" r="-849" b="-880"/>
                </a:stretch>
              </a:blipFill>
            </p:spPr>
            <p:txBody>
              <a:bodyPr/>
              <a:lstStyle/>
              <a:p>
                <a:r>
                  <a:rPr lang="zh-CN" altLang="en-US">
                    <a:noFill/>
                  </a:rPr>
                  <a:t> </a:t>
                </a:r>
              </a:p>
            </p:txBody>
          </p:sp>
        </mc:Fallback>
      </mc:AlternateContent>
      <p:pic>
        <p:nvPicPr>
          <p:cNvPr id="4" name="24答案.eps" descr="id:2147491722;FounderCES"/>
          <p:cNvPicPr/>
          <p:nvPr/>
        </p:nvPicPr>
        <p:blipFill>
          <a:blip r:embed="rId3"/>
          <a:stretch>
            <a:fillRect/>
          </a:stretch>
        </p:blipFill>
        <p:spPr>
          <a:xfrm>
            <a:off x="406574" y="5013176"/>
            <a:ext cx="764309" cy="272473"/>
          </a:xfrm>
          <a:prstGeom prst="rect">
            <a:avLst/>
          </a:prstGeom>
        </p:spPr>
      </p:pic>
      <p:pic>
        <p:nvPicPr>
          <p:cNvPr id="7" name="ef630.jpg" descr="id:2147495767;FounderCES"/>
          <p:cNvPicPr/>
          <p:nvPr/>
        </p:nvPicPr>
        <p:blipFill>
          <a:blip r:embed="rId4"/>
          <a:stretch>
            <a:fillRect/>
          </a:stretch>
        </p:blipFill>
        <p:spPr>
          <a:xfrm>
            <a:off x="7319342" y="2807343"/>
            <a:ext cx="3138805" cy="1998345"/>
          </a:xfrm>
          <a:prstGeom prst="rect">
            <a:avLst/>
          </a:prstGeom>
        </p:spPr>
      </p:pic>
      <p:pic>
        <p:nvPicPr>
          <p:cNvPr id="9" name="图片 8"/>
          <p:cNvPicPr>
            <a:picLocks noChangeAspect="1"/>
          </p:cNvPicPr>
          <p:nvPr/>
        </p:nvPicPr>
        <p:blipFill>
          <a:blip r:embed="rId5"/>
          <a:stretch>
            <a:fillRect/>
          </a:stretch>
        </p:blipFill>
        <p:spPr>
          <a:xfrm>
            <a:off x="346852" y="918759"/>
            <a:ext cx="1139842" cy="387116"/>
          </a:xfrm>
          <a:prstGeom prst="rect">
            <a:avLst/>
          </a:prstGeom>
        </p:spPr>
      </p:pic>
      <p:sp>
        <p:nvSpPr>
          <p:cNvPr id="2" name="矩形 1"/>
          <p:cNvSpPr/>
          <p:nvPr/>
        </p:nvSpPr>
        <p:spPr>
          <a:xfrm>
            <a:off x="1282952" y="4919251"/>
            <a:ext cx="407484" cy="461665"/>
          </a:xfrm>
          <a:prstGeom prst="rect">
            <a:avLst/>
          </a:prstGeom>
        </p:spPr>
        <p:txBody>
          <a:bodyPr wrap="none">
            <a:spAutoFit/>
          </a:bodyPr>
          <a:lstStyle/>
          <a:p>
            <a:r>
              <a:rPr lang="en-US" altLang="zh-CN" sz="2400" dirty="0">
                <a:solidFill>
                  <a:srgbClr val="000000"/>
                </a:solidFill>
              </a:rPr>
              <a:t>C</a:t>
            </a:r>
            <a:endParaRPr lang="zh-CN" altLang="en-US" dirty="0"/>
          </a:p>
        </p:txBody>
      </p:sp>
    </p:spTree>
    <p:extLst>
      <p:ext uri="{BB962C8B-B14F-4D97-AF65-F5344CB8AC3E}">
        <p14:creationId xmlns:p14="http://schemas.microsoft.com/office/powerpoint/2010/main" val="408669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dirty="0"/>
              <a:t> </a:t>
            </a:r>
            <a:r>
              <a:rPr lang="en-US" altLang="zh-CN" dirty="0" smtClean="0"/>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进行受力分析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绳拉力为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绳拉力为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绳拉力大小为重物的重力大小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由平衡条件可得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由题意可知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能承受的最大拉力相同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点受力分析图可知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在力的三角形中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若逐渐增加</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端所挂重物的质量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三个轻绳的拉力成比例增大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绳先断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解析.eps" descr="id:2147491694;FounderCES"/>
          <p:cNvPicPr/>
          <p:nvPr/>
        </p:nvPicPr>
        <p:blipFill>
          <a:blip r:embed="rId2"/>
          <a:stretch>
            <a:fillRect/>
          </a:stretch>
        </p:blipFill>
        <p:spPr>
          <a:xfrm>
            <a:off x="406574" y="996287"/>
            <a:ext cx="764309" cy="272473"/>
          </a:xfrm>
          <a:prstGeom prst="rect">
            <a:avLst/>
          </a:prstGeom>
        </p:spPr>
      </p:pic>
      <p:pic>
        <p:nvPicPr>
          <p:cNvPr id="6" name="ef631.jpg" descr="id:2147495774;FounderCES"/>
          <p:cNvPicPr/>
          <p:nvPr/>
        </p:nvPicPr>
        <p:blipFill>
          <a:blip r:embed="rId3"/>
          <a:stretch>
            <a:fillRect/>
          </a:stretch>
        </p:blipFill>
        <p:spPr>
          <a:xfrm>
            <a:off x="4943078" y="3608366"/>
            <a:ext cx="2232248" cy="2952328"/>
          </a:xfrm>
          <a:prstGeom prst="rect">
            <a:avLst/>
          </a:prstGeom>
        </p:spPr>
      </p:pic>
    </p:spTree>
    <p:extLst>
      <p:ext uri="{BB962C8B-B14F-4D97-AF65-F5344CB8AC3E}">
        <p14:creationId xmlns:p14="http://schemas.microsoft.com/office/powerpoint/2010/main" val="20024561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414517"/>
            <a:ext cx="11485848" cy="3900235"/>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平衡条件</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的几条重要推论</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二力平衡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：如果物体在两个共点力的作用下处于平衡状态，这两个力必定大小相等，方向相反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三力平衡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：如果物体在三个共点力的作用下处于平衡状态，其中任意两个力的合力一定与第三个力大小相等，方向相反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多力平衡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：如果物体受多个共点力作用处于平衡状态，其中任意一个力与其余力的合力大小相等，方向相反</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要点破.eps" descr="id:2147491651;FounderCES"/>
          <p:cNvPicPr/>
          <p:nvPr/>
        </p:nvPicPr>
        <p:blipFill>
          <a:blip r:embed="rId2"/>
          <a:stretch>
            <a:fillRect/>
          </a:stretch>
        </p:blipFill>
        <p:spPr>
          <a:xfrm>
            <a:off x="2134766" y="739720"/>
            <a:ext cx="7628890" cy="659130"/>
          </a:xfrm>
          <a:prstGeom prst="rect">
            <a:avLst/>
          </a:prstGeom>
        </p:spPr>
      </p:pic>
      <p:pic>
        <p:nvPicPr>
          <p:cNvPr id="9" name="图片 8"/>
          <p:cNvPicPr>
            <a:picLocks noChangeAspect="1"/>
          </p:cNvPicPr>
          <p:nvPr/>
        </p:nvPicPr>
        <p:blipFill>
          <a:blip r:embed="rId3"/>
          <a:stretch>
            <a:fillRect/>
          </a:stretch>
        </p:blipFill>
        <p:spPr>
          <a:xfrm>
            <a:off x="374259" y="1567519"/>
            <a:ext cx="959793" cy="337706"/>
          </a:xfrm>
          <a:prstGeom prst="rect">
            <a:avLst/>
          </a:prstGeom>
        </p:spPr>
      </p:pic>
    </p:spTree>
    <p:extLst>
      <p:ext uri="{BB962C8B-B14F-4D97-AF65-F5344CB8AC3E}">
        <p14:creationId xmlns:p14="http://schemas.microsoft.com/office/powerpoint/2010/main" val="3698984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913717"/>
              </a:xfrm>
            </p:spPr>
            <p:txBody>
              <a:bodyPr/>
              <a:lstStyle/>
              <a:p>
                <a:pPr hangingPunct="0">
                  <a:spcAft>
                    <a:spcPts val="0"/>
                  </a:spcAft>
                </a:pPr>
                <a:r>
                  <a:rPr lang="en-US" altLang="zh-CN" dirty="0"/>
                  <a:t> </a:t>
                </a:r>
                <a:r>
                  <a:rPr lang="en-US" altLang="zh-CN" dirty="0" smtClean="0"/>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山东威海期末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如图所示为某食品厂的曲柄压榨机示意图，</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为铰链，</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均为轻杆且长度相等，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位于同一竖直线上，活塞可上下移动，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为被压榨的物体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处施加一水平向左的恒力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，使活塞缓慢下降压榨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与竖直方向的夹角为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时，活塞对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的压力为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913717"/>
              </a:xfrm>
              <a:blipFill>
                <a:blip r:embed="rId2"/>
                <a:stretch>
                  <a:fillRect l="-796" r="-849"/>
                </a:stretch>
              </a:blipFill>
            </p:spPr>
            <p:txBody>
              <a:bodyPr/>
              <a:lstStyle/>
              <a:p>
                <a:r>
                  <a:rPr lang="zh-CN" altLang="en-US">
                    <a:noFill/>
                  </a:rPr>
                  <a:t> </a:t>
                </a:r>
              </a:p>
            </p:txBody>
          </p:sp>
        </mc:Fallback>
      </mc:AlternateContent>
      <p:pic>
        <p:nvPicPr>
          <p:cNvPr id="3" name="24典例1.eps" descr="id:2147491680;FounderCES"/>
          <p:cNvPicPr/>
          <p:nvPr/>
        </p:nvPicPr>
        <p:blipFill>
          <a:blip r:embed="rId3"/>
          <a:stretch>
            <a:fillRect/>
          </a:stretch>
        </p:blipFill>
        <p:spPr>
          <a:xfrm>
            <a:off x="358412" y="917051"/>
            <a:ext cx="994484" cy="320124"/>
          </a:xfrm>
          <a:prstGeom prst="rect">
            <a:avLst/>
          </a:prstGeom>
        </p:spPr>
      </p:pic>
      <p:pic>
        <p:nvPicPr>
          <p:cNvPr id="7" name="24答案.eps" descr="id:2147491701;FounderCES"/>
          <p:cNvPicPr/>
          <p:nvPr/>
        </p:nvPicPr>
        <p:blipFill>
          <a:blip r:embed="rId4"/>
          <a:stretch>
            <a:fillRect/>
          </a:stretch>
        </p:blipFill>
        <p:spPr>
          <a:xfrm>
            <a:off x="406573" y="5748815"/>
            <a:ext cx="764309" cy="272473"/>
          </a:xfrm>
          <a:prstGeom prst="rect">
            <a:avLst/>
          </a:prstGeom>
        </p:spPr>
      </p:pic>
      <p:pic>
        <p:nvPicPr>
          <p:cNvPr id="8" name="as863.jpg" descr="id:2147495390;FounderCES"/>
          <p:cNvPicPr/>
          <p:nvPr/>
        </p:nvPicPr>
        <p:blipFill>
          <a:blip r:embed="rId5"/>
          <a:stretch>
            <a:fillRect/>
          </a:stretch>
        </p:blipFill>
        <p:spPr>
          <a:xfrm>
            <a:off x="5332253" y="3202902"/>
            <a:ext cx="1543050" cy="2336800"/>
          </a:xfrm>
          <a:prstGeom prst="rect">
            <a:avLst/>
          </a:prstGeom>
        </p:spPr>
      </p:pic>
      <p:sp>
        <p:nvSpPr>
          <p:cNvPr id="4" name="矩形 3"/>
          <p:cNvSpPr/>
          <p:nvPr/>
        </p:nvSpPr>
        <p:spPr>
          <a:xfrm>
            <a:off x="1352896" y="5659837"/>
            <a:ext cx="407484" cy="461665"/>
          </a:xfrm>
          <a:prstGeom prst="rect">
            <a:avLst/>
          </a:prstGeom>
        </p:spPr>
        <p:txBody>
          <a:bodyPr wrap="none">
            <a:spAutoFit/>
          </a:bodyPr>
          <a:lstStyle/>
          <a:p>
            <a:r>
              <a:rPr lang="en-US" altLang="zh-CN" sz="2400" dirty="0">
                <a:solidFill>
                  <a:srgbClr val="000000"/>
                </a:solidFill>
              </a:rPr>
              <a:t>C</a:t>
            </a:r>
            <a:endParaRPr lang="zh-CN" altLang="en-US" dirty="0"/>
          </a:p>
        </p:txBody>
      </p:sp>
    </p:spTree>
    <p:extLst>
      <p:ext uri="{BB962C8B-B14F-4D97-AF65-F5344CB8AC3E}">
        <p14:creationId xmlns:p14="http://schemas.microsoft.com/office/powerpoint/2010/main" val="2948137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1252587"/>
              </a:xfrm>
            </p:spPr>
            <p:txBody>
              <a:bodyPr/>
              <a:lstStyle/>
              <a:p>
                <a:pPr hangingPunct="0">
                  <a:spcAft>
                    <a:spcPts val="0"/>
                  </a:spcAft>
                </a:pPr>
                <a:r>
                  <a:rPr lang="en-US" altLang="zh-CN" dirty="0"/>
                  <a:t> </a:t>
                </a:r>
                <a:r>
                  <a:rPr lang="en-US" altLang="zh-CN" dirty="0" smtClean="0"/>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点进行受力分析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根据平行四边形定则及几何关系有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则活塞对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的压力为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1252587"/>
              </a:xfrm>
              <a:blipFill>
                <a:blip r:embed="rId2"/>
                <a:stretch>
                  <a:fillRect l="-796" r="-849" b="-3883"/>
                </a:stretch>
              </a:blipFill>
            </p:spPr>
            <p:txBody>
              <a:bodyPr/>
              <a:lstStyle/>
              <a:p>
                <a:r>
                  <a:rPr lang="zh-CN" altLang="en-US">
                    <a:noFill/>
                  </a:rPr>
                  <a:t> </a:t>
                </a:r>
              </a:p>
            </p:txBody>
          </p:sp>
        </mc:Fallback>
      </mc:AlternateContent>
      <p:pic>
        <p:nvPicPr>
          <p:cNvPr id="3" name="24解析.eps" descr="id:2147491694;FounderCES"/>
          <p:cNvPicPr/>
          <p:nvPr/>
        </p:nvPicPr>
        <p:blipFill>
          <a:blip r:embed="rId3"/>
          <a:stretch>
            <a:fillRect/>
          </a:stretch>
        </p:blipFill>
        <p:spPr>
          <a:xfrm>
            <a:off x="406574" y="996287"/>
            <a:ext cx="764309" cy="272473"/>
          </a:xfrm>
          <a:prstGeom prst="rect">
            <a:avLst/>
          </a:prstGeom>
        </p:spPr>
      </p:pic>
      <p:pic>
        <p:nvPicPr>
          <p:cNvPr id="4" name="as864.jpg" descr="id:2147495404;FounderCES"/>
          <p:cNvPicPr/>
          <p:nvPr/>
        </p:nvPicPr>
        <p:blipFill>
          <a:blip r:embed="rId4"/>
          <a:stretch>
            <a:fillRect/>
          </a:stretch>
        </p:blipFill>
        <p:spPr>
          <a:xfrm>
            <a:off x="4439022" y="2348880"/>
            <a:ext cx="3014518" cy="3488459"/>
          </a:xfrm>
          <a:prstGeom prst="rect">
            <a:avLst/>
          </a:prstGeom>
        </p:spPr>
      </p:pic>
    </p:spTree>
    <p:extLst>
      <p:ext uri="{BB962C8B-B14F-4D97-AF65-F5344CB8AC3E}">
        <p14:creationId xmlns:p14="http://schemas.microsoft.com/office/powerpoint/2010/main" val="33050716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53616" y="908720"/>
            <a:ext cx="968680" cy="342148"/>
          </a:xfrm>
          <a:prstGeom prst="rect">
            <a:avLst/>
          </a:prstGeom>
        </p:spPr>
      </p:pic>
      <p:sp>
        <p:nvSpPr>
          <p:cNvPr id="2" name="内容占位符 1"/>
          <p:cNvSpPr>
            <a:spLocks noGrp="1"/>
          </p:cNvSpPr>
          <p:nvPr>
            <p:ph idx="1"/>
          </p:nvPr>
        </p:nvSpPr>
        <p:spPr>
          <a:xfrm>
            <a:off x="360854" y="746120"/>
            <a:ext cx="11485848" cy="646331"/>
          </a:xfrm>
        </p:spPr>
        <p:txBody>
          <a:bodyPr/>
          <a:lstStyle/>
          <a:p>
            <a:pPr hangingPunct="0">
              <a:spcAft>
                <a:spcPts val="0"/>
              </a:spcAft>
            </a:pPr>
            <a:r>
              <a:rPr lang="en-US" altLang="zh-CN" dirty="0"/>
              <a:t> </a:t>
            </a:r>
            <a:r>
              <a:rPr lang="en-US" altLang="zh-CN" dirty="0" smtClean="0"/>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处理</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静态平衡问题的常用</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1893376630"/>
              </p:ext>
            </p:extLst>
          </p:nvPr>
        </p:nvGraphicFramePr>
        <p:xfrm>
          <a:off x="360854" y="1354515"/>
          <a:ext cx="11485848" cy="4907280"/>
        </p:xfrm>
        <a:graphic>
          <a:graphicData uri="http://schemas.openxmlformats.org/drawingml/2006/table">
            <a:tbl>
              <a:tblPr firstRow="1" firstCol="1" bandRow="1"/>
              <a:tblGrid>
                <a:gridCol w="1413872">
                  <a:extLst>
                    <a:ext uri="{9D8B030D-6E8A-4147-A177-3AD203B41FA5}">
                      <a16:colId xmlns:a16="http://schemas.microsoft.com/office/drawing/2014/main" val="4279359416"/>
                    </a:ext>
                  </a:extLst>
                </a:gridCol>
                <a:gridCol w="10071976">
                  <a:extLst>
                    <a:ext uri="{9D8B030D-6E8A-4147-A177-3AD203B41FA5}">
                      <a16:colId xmlns:a16="http://schemas.microsoft.com/office/drawing/2014/main" val="2990400811"/>
                    </a:ext>
                  </a:extLst>
                </a:gridCol>
              </a:tblGrid>
              <a:tr h="427016">
                <a:tc>
                  <a:txBody>
                    <a:bodyPr/>
                    <a:lstStyle/>
                    <a:p>
                      <a:pPr algn="ctr" hangingPunct="0">
                        <a:lnSpc>
                          <a:spcPct val="14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方法</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4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内容</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871854183"/>
                  </a:ext>
                </a:extLst>
              </a:tr>
              <a:tr h="854031">
                <a:tc>
                  <a:txBody>
                    <a:bodyPr/>
                    <a:lstStyle/>
                    <a:p>
                      <a:pPr algn="ctr" hangingPunct="0">
                        <a:lnSpc>
                          <a:spcPct val="14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合成法</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4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物体受三个共点力的作用而平衡</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则任意两个力的合力一定与第三个力大小相等</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方向相反</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16844579"/>
                  </a:ext>
                </a:extLst>
              </a:tr>
              <a:tr h="854031">
                <a:tc>
                  <a:txBody>
                    <a:bodyPr/>
                    <a:lstStyle/>
                    <a:p>
                      <a:pPr algn="ctr" hangingPunct="0">
                        <a:lnSpc>
                          <a:spcPct val="14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效果</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4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分解法</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4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物体受三个共点力的作用而平衡</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将某一个力按力的效果分解</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则其分力和其他两个力满足平衡条件</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27585165"/>
                  </a:ext>
                </a:extLst>
              </a:tr>
              <a:tr h="854031">
                <a:tc>
                  <a:txBody>
                    <a:bodyPr/>
                    <a:lstStyle/>
                    <a:p>
                      <a:pPr algn="ctr" hangingPunct="0">
                        <a:lnSpc>
                          <a:spcPct val="14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正交</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4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分解法</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4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物体受到三个或三个以上力的作用而平衡</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将物体所受的力分解为</a:t>
                      </a:r>
                      <a:r>
                        <a:rPr lang="zh-CN" sz="2300" b="1">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相互垂直的两组</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每组力都满足平衡条件</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58741979"/>
                  </a:ext>
                </a:extLst>
              </a:tr>
              <a:tr h="1281047">
                <a:tc>
                  <a:txBody>
                    <a:bodyPr/>
                    <a:lstStyle/>
                    <a:p>
                      <a:pPr algn="ctr" hangingPunct="0">
                        <a:lnSpc>
                          <a:spcPct val="14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矢量三</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4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角形法</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4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物体受三个力的作用而平衡</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将力的矢量图平移</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使三个力组成一个</a:t>
                      </a:r>
                      <a:r>
                        <a:rPr lang="zh-CN" sz="2300" b="1" dirty="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首尾依次相接</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的矢量三角形</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根据正弦定理、余弦定理或相似三角形等数学知识求解未知力</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08701864"/>
                  </a:ext>
                </a:extLst>
              </a:tr>
            </a:tbl>
          </a:graphicData>
        </a:graphic>
      </p:graphicFrame>
    </p:spTree>
    <p:extLst>
      <p:ext uri="{BB962C8B-B14F-4D97-AF65-F5344CB8AC3E}">
        <p14:creationId xmlns:p14="http://schemas.microsoft.com/office/powerpoint/2010/main" val="7725975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766690"/>
          </a:xfrm>
          <a:solidFill>
            <a:srgbClr val="E3F2E7"/>
          </a:solidFill>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静态</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平衡问题解题的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四步骤</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顿有所悟.eps" descr="id:2147492107;FounderCES"/>
          <p:cNvPicPr/>
          <p:nvPr/>
        </p:nvPicPr>
        <p:blipFill>
          <a:blip r:embed="rId2"/>
          <a:stretch>
            <a:fillRect/>
          </a:stretch>
        </p:blipFill>
        <p:spPr>
          <a:xfrm>
            <a:off x="360854" y="908720"/>
            <a:ext cx="1667510" cy="365760"/>
          </a:xfrm>
          <a:prstGeom prst="rect">
            <a:avLst/>
          </a:prstGeom>
        </p:spPr>
      </p:pic>
      <p:pic>
        <p:nvPicPr>
          <p:cNvPr id="2" name="图片 1"/>
          <p:cNvPicPr>
            <a:picLocks noChangeAspect="1"/>
          </p:cNvPicPr>
          <p:nvPr/>
        </p:nvPicPr>
        <p:blipFill>
          <a:blip r:embed="rId3"/>
          <a:stretch>
            <a:fillRect/>
          </a:stretch>
        </p:blipFill>
        <p:spPr>
          <a:xfrm>
            <a:off x="2489925" y="1496084"/>
            <a:ext cx="7210560" cy="3865831"/>
          </a:xfrm>
          <a:prstGeom prst="rect">
            <a:avLst/>
          </a:prstGeom>
        </p:spPr>
      </p:pic>
    </p:spTree>
    <p:extLst>
      <p:ext uri="{BB962C8B-B14F-4D97-AF65-F5344CB8AC3E}">
        <p14:creationId xmlns:p14="http://schemas.microsoft.com/office/powerpoint/2010/main" val="9404189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031377"/>
              </a:xfrm>
            </p:spPr>
            <p:txBody>
              <a:bodyPr/>
              <a:lstStyle/>
              <a:p>
                <a:pPr hangingPunct="0">
                  <a:spcAft>
                    <a:spcPts val="0"/>
                  </a:spcAft>
                </a:pPr>
                <a:r>
                  <a:rPr lang="en-US" altLang="zh-CN" dirty="0"/>
                  <a:t> </a:t>
                </a:r>
                <a:r>
                  <a:rPr lang="en-US" altLang="zh-CN" dirty="0" smtClean="0"/>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b="1" dirty="0">
                    <a:solidFill>
                      <a:srgbClr val="000000"/>
                    </a:solidFill>
                    <a:ea typeface="+mj-ea"/>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河南驻马店期末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如图所示，水平地面上放有两个边长为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的立方体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的光滑圆柱体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静置于其上，</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的半径为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之间的距离为</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的支持力大小为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，地面对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的摩擦力大小为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7707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7707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770755" algn="l"/>
                  </a:tabLs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770755" algn="l"/>
                  </a:tabLst>
                </a:pP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den>
                    </m:f>
                  </m:oMath>
                </a14:m>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031377"/>
              </a:xfrm>
              <a:blipFill>
                <a:blip r:embed="rId2"/>
                <a:stretch>
                  <a:fillRect l="-796" r="-849"/>
                </a:stretch>
              </a:blipFill>
            </p:spPr>
            <p:txBody>
              <a:bodyPr/>
              <a:lstStyle/>
              <a:p>
                <a:r>
                  <a:rPr lang="zh-CN" altLang="en-US">
                    <a:noFill/>
                  </a:rPr>
                  <a:t> </a:t>
                </a:r>
              </a:p>
            </p:txBody>
          </p:sp>
        </mc:Fallback>
      </mc:AlternateContent>
      <p:pic>
        <p:nvPicPr>
          <p:cNvPr id="5" name="24典例2.eps" descr="id:2147491708;FounderCES"/>
          <p:cNvPicPr/>
          <p:nvPr/>
        </p:nvPicPr>
        <p:blipFill>
          <a:blip r:embed="rId3"/>
          <a:stretch>
            <a:fillRect/>
          </a:stretch>
        </p:blipFill>
        <p:spPr>
          <a:xfrm>
            <a:off x="375220" y="947359"/>
            <a:ext cx="904076" cy="291022"/>
          </a:xfrm>
          <a:prstGeom prst="rect">
            <a:avLst/>
          </a:prstGeom>
        </p:spPr>
      </p:pic>
      <p:pic>
        <p:nvPicPr>
          <p:cNvPr id="8" name="24答案.eps" descr="id:2147491722;FounderCES"/>
          <p:cNvPicPr/>
          <p:nvPr/>
        </p:nvPicPr>
        <p:blipFill>
          <a:blip r:embed="rId4"/>
          <a:stretch>
            <a:fillRect/>
          </a:stretch>
        </p:blipFill>
        <p:spPr>
          <a:xfrm>
            <a:off x="406574" y="5830934"/>
            <a:ext cx="764309" cy="272473"/>
          </a:xfrm>
          <a:prstGeom prst="rect">
            <a:avLst/>
          </a:prstGeom>
        </p:spPr>
      </p:pic>
      <p:pic>
        <p:nvPicPr>
          <p:cNvPr id="6" name="as866.jpg" descr="id:2147495454;FounderCES"/>
          <p:cNvPicPr/>
          <p:nvPr/>
        </p:nvPicPr>
        <p:blipFill>
          <a:blip r:embed="rId5"/>
          <a:stretch>
            <a:fillRect/>
          </a:stretch>
        </p:blipFill>
        <p:spPr>
          <a:xfrm>
            <a:off x="4377098" y="3172376"/>
            <a:ext cx="3453359" cy="1895384"/>
          </a:xfrm>
          <a:prstGeom prst="rect">
            <a:avLst/>
          </a:prstGeom>
        </p:spPr>
      </p:pic>
      <p:sp>
        <p:nvSpPr>
          <p:cNvPr id="3" name="矩形 2"/>
          <p:cNvSpPr/>
          <p:nvPr/>
        </p:nvSpPr>
        <p:spPr>
          <a:xfrm>
            <a:off x="1246245" y="5722412"/>
            <a:ext cx="939681" cy="461665"/>
          </a:xfrm>
          <a:prstGeom prst="rect">
            <a:avLst/>
          </a:prstGeom>
        </p:spPr>
        <p:txBody>
          <a:bodyPr wrap="none">
            <a:spAutoFit/>
          </a:bodyPr>
          <a:lstStyle/>
          <a:p>
            <a:r>
              <a:rPr lang="en-US" altLang="zh-CN" sz="2400" dirty="0">
                <a:solidFill>
                  <a:srgbClr val="000000"/>
                </a:solidFill>
              </a:rPr>
              <a:t>A</a:t>
            </a:r>
            <a:r>
              <a:rPr lang="zh-CN" altLang="zh-CN" sz="2400" dirty="0">
                <a:solidFill>
                  <a:srgbClr val="000000"/>
                </a:solidFill>
                <a:cs typeface="Times New Roman" panose="02020603050405020304" pitchFamily="18" charset="0"/>
              </a:rPr>
              <a:t>、</a:t>
            </a:r>
            <a:r>
              <a:rPr lang="en-US" altLang="zh-CN" sz="2400" dirty="0">
                <a:solidFill>
                  <a:srgbClr val="000000"/>
                </a:solidFill>
              </a:rPr>
              <a:t>C</a:t>
            </a:r>
            <a:endParaRPr lang="zh-CN" altLang="en-US" dirty="0"/>
          </a:p>
        </p:txBody>
      </p:sp>
    </p:spTree>
    <p:extLst>
      <p:ext uri="{BB962C8B-B14F-4D97-AF65-F5344CB8AC3E}">
        <p14:creationId xmlns:p14="http://schemas.microsoft.com/office/powerpoint/2010/main" val="2273105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305</TotalTime>
  <Words>2842</Words>
  <Application>Microsoft Office PowerPoint</Application>
  <PresentationFormat>自定义</PresentationFormat>
  <Paragraphs>243</Paragraphs>
  <Slides>35</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35</vt:i4>
      </vt:variant>
    </vt:vector>
  </HeadingPairs>
  <TitlesOfParts>
    <vt:vector size="46" baseType="lpstr">
      <vt:lpstr>仿宋</vt:lpstr>
      <vt:lpstr>黑体</vt: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417</cp:revision>
  <dcterms:created xsi:type="dcterms:W3CDTF">2020-11-06T05:24:00Z</dcterms:created>
  <dcterms:modified xsi:type="dcterms:W3CDTF">2025-06-17T22:31:05Z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